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Figtree"/>
      <p:regular r:id="rId33"/>
      <p:bold r:id="rId34"/>
      <p:italic r:id="rId35"/>
      <p:boldItalic r:id="rId36"/>
    </p:embeddedFont>
    <p:embeddedFont>
      <p:font typeface="Montserrat"/>
      <p:regular r:id="rId37"/>
      <p:bold r:id="rId38"/>
      <p:italic r:id="rId39"/>
      <p:boldItalic r:id="rId40"/>
    </p:embeddedFont>
    <p:embeddedFont>
      <p:font typeface="Bebas Neue"/>
      <p:regular r:id="rId41"/>
    </p:embeddedFont>
    <p:embeddedFont>
      <p:font typeface="Figtree SemiBold"/>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E39EAC-1E08-4D7C-A8DD-00A40DCD4331}">
  <a:tblStyle styleId="{FEE39EAC-1E08-4D7C-A8DD-00A40DCD4331}"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EF68B7D-75FB-4854-B2AE-D2D610F55C7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87B6B78-0F62-4FDC-AB5C-368977CBE908}"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6B8E674-D6B1-4617-9EE3-36C716910784}"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4.xml"/><Relationship Id="rId42" Type="http://schemas.openxmlformats.org/officeDocument/2006/relationships/font" Target="fonts/FigtreeSemiBold-regular.fntdata"/><Relationship Id="rId41" Type="http://schemas.openxmlformats.org/officeDocument/2006/relationships/font" Target="fonts/BebasNeue-regular.fntdata"/><Relationship Id="rId22" Type="http://schemas.openxmlformats.org/officeDocument/2006/relationships/slide" Target="slides/slide16.xml"/><Relationship Id="rId44" Type="http://schemas.openxmlformats.org/officeDocument/2006/relationships/font" Target="fonts/FigtreeSemiBold-italic.fntdata"/><Relationship Id="rId21" Type="http://schemas.openxmlformats.org/officeDocument/2006/relationships/slide" Target="slides/slide15.xml"/><Relationship Id="rId43" Type="http://schemas.openxmlformats.org/officeDocument/2006/relationships/font" Target="fonts/FigtreeSemiBold-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Figtree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Figtree-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Figtree-italic.fntdata"/><Relationship Id="rId12" Type="http://schemas.openxmlformats.org/officeDocument/2006/relationships/slide" Target="slides/slide6.xml"/><Relationship Id="rId34" Type="http://schemas.openxmlformats.org/officeDocument/2006/relationships/font" Target="fonts/Figtree-bold.fntdata"/><Relationship Id="rId15" Type="http://schemas.openxmlformats.org/officeDocument/2006/relationships/slide" Target="slides/slide9.xml"/><Relationship Id="rId37" Type="http://schemas.openxmlformats.org/officeDocument/2006/relationships/font" Target="fonts/Montserrat-regular.fntdata"/><Relationship Id="rId14" Type="http://schemas.openxmlformats.org/officeDocument/2006/relationships/slide" Target="slides/slide8.xml"/><Relationship Id="rId36" Type="http://schemas.openxmlformats.org/officeDocument/2006/relationships/font" Target="fonts/Figtree-boldItalic.fntdata"/><Relationship Id="rId17" Type="http://schemas.openxmlformats.org/officeDocument/2006/relationships/slide" Target="slides/slide11.xml"/><Relationship Id="rId39" Type="http://schemas.openxmlformats.org/officeDocument/2006/relationships/font" Target="fonts/Montserrat-italic.fntdata"/><Relationship Id="rId16" Type="http://schemas.openxmlformats.org/officeDocument/2006/relationships/slide" Target="slides/slide10.xml"/><Relationship Id="rId38" Type="http://schemas.openxmlformats.org/officeDocument/2006/relationships/font" Target="fonts/Montserrat-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333d0beab2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333d0beab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e412faac7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e412faac7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e412faac7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e412faac7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333d0beab2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333d0beab2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333d0beab2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333d0beab2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333d0beab2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333d0beab2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333d0beab2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333d0beab2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333d0beab2_2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333d0beab2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333d0beab2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333d0beab2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333d0beab2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333d0beab2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3bf93f99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3bf93f99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333d0beab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333d0bea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e412faac7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e412faac7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3bf93f995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3bf93f995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3bf93f995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3bf93f995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333d0beab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333d0beab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333d0beab2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333d0beab2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333d0bea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333d0bea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3bf93f995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3bf93f995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333d0beab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333d0beab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333d0beab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333d0beab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333d0beab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33d0beab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e412faac7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e412faac7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e412faac7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e412faac7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e412faac7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e412faac7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333d0beab2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333d0beab2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B3A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grpSp>
        <p:nvGrpSpPr>
          <p:cNvPr id="13" name="Google Shape;13;p2"/>
          <p:cNvGrpSpPr/>
          <p:nvPr/>
        </p:nvGrpSpPr>
        <p:grpSpPr>
          <a:xfrm>
            <a:off x="311700" y="4637113"/>
            <a:ext cx="8520599" cy="445825"/>
            <a:chOff x="311700" y="4624575"/>
            <a:chExt cx="8520599" cy="445825"/>
          </a:xfrm>
        </p:grpSpPr>
        <p:sp>
          <p:nvSpPr>
            <p:cNvPr id="14" name="Google Shape;14;p2"/>
            <p:cNvSpPr txBox="1"/>
            <p:nvPr/>
          </p:nvSpPr>
          <p:spPr>
            <a:xfrm>
              <a:off x="2776386" y="4848282"/>
              <a:ext cx="3132300" cy="150900"/>
            </a:xfrm>
            <a:prstGeom prst="rect">
              <a:avLst/>
            </a:prstGeom>
            <a:noFill/>
            <a:ln>
              <a:noFill/>
            </a:ln>
          </p:spPr>
          <p:txBody>
            <a:bodyPr anchorCtr="0" anchor="t" bIns="28925" lIns="28925" spcFirstLastPara="1" rIns="28925" wrap="square" tIns="28925">
              <a:spAutoFit/>
            </a:bodyPr>
            <a:lstStyle/>
            <a:p>
              <a:pPr indent="0" lvl="0" marL="0" rtl="0" algn="ctr">
                <a:spcBef>
                  <a:spcPts val="0"/>
                </a:spcBef>
                <a:spcAft>
                  <a:spcPts val="0"/>
                </a:spcAft>
                <a:buNone/>
              </a:pPr>
              <a:r>
                <a:rPr b="1" lang="en-CA" sz="600">
                  <a:solidFill>
                    <a:schemeClr val="lt1"/>
                  </a:solidFill>
                  <a:latin typeface="Montserrat"/>
                  <a:ea typeface="Montserrat"/>
                  <a:cs typeface="Montserrat"/>
                  <a:sym typeface="Montserrat"/>
                </a:rPr>
                <a:t>GNG1103 / Engineering Design / Group 16</a:t>
              </a:r>
              <a:endParaRPr b="1" sz="600">
                <a:solidFill>
                  <a:schemeClr val="lt1"/>
                </a:solidFill>
                <a:latin typeface="Montserrat"/>
                <a:ea typeface="Montserrat"/>
                <a:cs typeface="Montserrat"/>
                <a:sym typeface="Montserrat"/>
              </a:endParaRPr>
            </a:p>
          </p:txBody>
        </p:sp>
        <p:pic>
          <p:nvPicPr>
            <p:cNvPr id="15" name="Google Shape;15;p2"/>
            <p:cNvPicPr preferRelativeResize="0"/>
            <p:nvPr/>
          </p:nvPicPr>
          <p:blipFill>
            <a:blip r:embed="rId2">
              <a:alphaModFix/>
            </a:blip>
            <a:stretch>
              <a:fillRect/>
            </a:stretch>
          </p:blipFill>
          <p:spPr>
            <a:xfrm>
              <a:off x="7227347" y="4624575"/>
              <a:ext cx="1604953" cy="445825"/>
            </a:xfrm>
            <a:prstGeom prst="rect">
              <a:avLst/>
            </a:prstGeom>
            <a:noFill/>
            <a:ln>
              <a:noFill/>
            </a:ln>
            <a:effectLst>
              <a:outerShdw blurRad="57150" rotWithShape="0" algn="bl" dir="5400000" dist="19050">
                <a:srgbClr val="000000">
                  <a:alpha val="50000"/>
                </a:srgbClr>
              </a:outerShdw>
            </a:effectLst>
          </p:spPr>
        </p:pic>
        <p:pic>
          <p:nvPicPr>
            <p:cNvPr id="16" name="Google Shape;16;p2"/>
            <p:cNvPicPr preferRelativeResize="0"/>
            <p:nvPr/>
          </p:nvPicPr>
          <p:blipFill>
            <a:blip r:embed="rId3">
              <a:alphaModFix/>
            </a:blip>
            <a:stretch>
              <a:fillRect/>
            </a:stretch>
          </p:blipFill>
          <p:spPr>
            <a:xfrm>
              <a:off x="311700" y="4694225"/>
              <a:ext cx="1146025" cy="306525"/>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00B3A2"/>
        </a:solidFill>
      </p:bgPr>
    </p:bg>
    <p:spTree>
      <p:nvGrpSpPr>
        <p:cNvPr id="80" name="Shape 80"/>
        <p:cNvGrpSpPr/>
        <p:nvPr/>
      </p:nvGrpSpPr>
      <p:grpSpPr>
        <a:xfrm>
          <a:off x="0" y="0"/>
          <a:ext cx="0" cy="0"/>
          <a:chOff x="0" y="0"/>
          <a:chExt cx="0" cy="0"/>
        </a:xfrm>
      </p:grpSpPr>
      <p:sp>
        <p:nvSpPr>
          <p:cNvPr id="81" name="Google Shape;81;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 name="Google Shape;82;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83" name="Google Shape;83;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grpSp>
        <p:nvGrpSpPr>
          <p:cNvPr id="84" name="Google Shape;84;p11"/>
          <p:cNvGrpSpPr/>
          <p:nvPr/>
        </p:nvGrpSpPr>
        <p:grpSpPr>
          <a:xfrm>
            <a:off x="311700" y="4637113"/>
            <a:ext cx="8520599" cy="445825"/>
            <a:chOff x="311700" y="4624575"/>
            <a:chExt cx="8520599" cy="445825"/>
          </a:xfrm>
        </p:grpSpPr>
        <p:sp>
          <p:nvSpPr>
            <p:cNvPr id="85" name="Google Shape;85;p11"/>
            <p:cNvSpPr txBox="1"/>
            <p:nvPr/>
          </p:nvSpPr>
          <p:spPr>
            <a:xfrm>
              <a:off x="2776386" y="4848282"/>
              <a:ext cx="3132300" cy="150900"/>
            </a:xfrm>
            <a:prstGeom prst="rect">
              <a:avLst/>
            </a:prstGeom>
            <a:noFill/>
            <a:ln>
              <a:noFill/>
            </a:ln>
          </p:spPr>
          <p:txBody>
            <a:bodyPr anchorCtr="0" anchor="t" bIns="28925" lIns="28925" spcFirstLastPara="1" rIns="28925" wrap="square" tIns="28925">
              <a:spAutoFit/>
            </a:bodyPr>
            <a:lstStyle/>
            <a:p>
              <a:pPr indent="0" lvl="0" marL="0" rtl="0" algn="ctr">
                <a:spcBef>
                  <a:spcPts val="0"/>
                </a:spcBef>
                <a:spcAft>
                  <a:spcPts val="0"/>
                </a:spcAft>
                <a:buNone/>
              </a:pPr>
              <a:r>
                <a:rPr b="1" lang="en-CA" sz="600">
                  <a:solidFill>
                    <a:schemeClr val="lt1"/>
                  </a:solidFill>
                  <a:latin typeface="Montserrat"/>
                  <a:ea typeface="Montserrat"/>
                  <a:cs typeface="Montserrat"/>
                  <a:sym typeface="Montserrat"/>
                </a:rPr>
                <a:t>GNG1103 / Engineering Design / Group 16</a:t>
              </a:r>
              <a:endParaRPr b="1" sz="600">
                <a:solidFill>
                  <a:schemeClr val="lt1"/>
                </a:solidFill>
                <a:latin typeface="Montserrat"/>
                <a:ea typeface="Montserrat"/>
                <a:cs typeface="Montserrat"/>
                <a:sym typeface="Montserrat"/>
              </a:endParaRPr>
            </a:p>
          </p:txBody>
        </p:sp>
        <p:pic>
          <p:nvPicPr>
            <p:cNvPr id="86" name="Google Shape;86;p11"/>
            <p:cNvPicPr preferRelativeResize="0"/>
            <p:nvPr/>
          </p:nvPicPr>
          <p:blipFill>
            <a:blip r:embed="rId2">
              <a:alphaModFix/>
            </a:blip>
            <a:stretch>
              <a:fillRect/>
            </a:stretch>
          </p:blipFill>
          <p:spPr>
            <a:xfrm>
              <a:off x="7227347" y="4624575"/>
              <a:ext cx="1604953" cy="445825"/>
            </a:xfrm>
            <a:prstGeom prst="rect">
              <a:avLst/>
            </a:prstGeom>
            <a:noFill/>
            <a:ln>
              <a:noFill/>
            </a:ln>
            <a:effectLst>
              <a:outerShdw blurRad="57150" rotWithShape="0" algn="bl" dir="5400000" dist="19050">
                <a:srgbClr val="000000">
                  <a:alpha val="50000"/>
                </a:srgbClr>
              </a:outerShdw>
            </a:effectLst>
          </p:spPr>
        </p:pic>
        <p:pic>
          <p:nvPicPr>
            <p:cNvPr id="87" name="Google Shape;87;p11"/>
            <p:cNvPicPr preferRelativeResize="0"/>
            <p:nvPr/>
          </p:nvPicPr>
          <p:blipFill>
            <a:blip r:embed="rId3">
              <a:alphaModFix/>
            </a:blip>
            <a:stretch>
              <a:fillRect/>
            </a:stretch>
          </p:blipFill>
          <p:spPr>
            <a:xfrm>
              <a:off x="311700" y="4694225"/>
              <a:ext cx="1146025" cy="306525"/>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00B3A2"/>
        </a:solidFill>
      </p:bgPr>
    </p:bg>
    <p:spTree>
      <p:nvGrpSpPr>
        <p:cNvPr id="88" name="Shape 88"/>
        <p:cNvGrpSpPr/>
        <p:nvPr/>
      </p:nvGrpSpPr>
      <p:grpSpPr>
        <a:xfrm>
          <a:off x="0" y="0"/>
          <a:ext cx="0" cy="0"/>
          <a:chOff x="0" y="0"/>
          <a:chExt cx="0" cy="0"/>
        </a:xfrm>
      </p:grpSpPr>
      <p:sp>
        <p:nvSpPr>
          <p:cNvPr id="89" name="Google Shape;8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grpSp>
        <p:nvGrpSpPr>
          <p:cNvPr id="90" name="Google Shape;90;p12"/>
          <p:cNvGrpSpPr/>
          <p:nvPr/>
        </p:nvGrpSpPr>
        <p:grpSpPr>
          <a:xfrm>
            <a:off x="311700" y="4637113"/>
            <a:ext cx="8520599" cy="445825"/>
            <a:chOff x="311700" y="4624575"/>
            <a:chExt cx="8520599" cy="445825"/>
          </a:xfrm>
        </p:grpSpPr>
        <p:sp>
          <p:nvSpPr>
            <p:cNvPr id="91" name="Google Shape;91;p12"/>
            <p:cNvSpPr txBox="1"/>
            <p:nvPr/>
          </p:nvSpPr>
          <p:spPr>
            <a:xfrm>
              <a:off x="2776386" y="4848282"/>
              <a:ext cx="3132300" cy="150900"/>
            </a:xfrm>
            <a:prstGeom prst="rect">
              <a:avLst/>
            </a:prstGeom>
            <a:noFill/>
            <a:ln>
              <a:noFill/>
            </a:ln>
          </p:spPr>
          <p:txBody>
            <a:bodyPr anchorCtr="0" anchor="t" bIns="28925" lIns="28925" spcFirstLastPara="1" rIns="28925" wrap="square" tIns="28925">
              <a:spAutoFit/>
            </a:bodyPr>
            <a:lstStyle/>
            <a:p>
              <a:pPr indent="0" lvl="0" marL="0" rtl="0" algn="ctr">
                <a:spcBef>
                  <a:spcPts val="0"/>
                </a:spcBef>
                <a:spcAft>
                  <a:spcPts val="0"/>
                </a:spcAft>
                <a:buNone/>
              </a:pPr>
              <a:r>
                <a:rPr b="1" lang="en-CA" sz="600">
                  <a:solidFill>
                    <a:schemeClr val="lt1"/>
                  </a:solidFill>
                  <a:latin typeface="Montserrat"/>
                  <a:ea typeface="Montserrat"/>
                  <a:cs typeface="Montserrat"/>
                  <a:sym typeface="Montserrat"/>
                </a:rPr>
                <a:t>GNG1103 / Engineering Design / Group 16</a:t>
              </a:r>
              <a:endParaRPr b="1" sz="600">
                <a:solidFill>
                  <a:schemeClr val="lt1"/>
                </a:solidFill>
                <a:latin typeface="Montserrat"/>
                <a:ea typeface="Montserrat"/>
                <a:cs typeface="Montserrat"/>
                <a:sym typeface="Montserrat"/>
              </a:endParaRPr>
            </a:p>
          </p:txBody>
        </p:sp>
        <p:pic>
          <p:nvPicPr>
            <p:cNvPr id="92" name="Google Shape;92;p12"/>
            <p:cNvPicPr preferRelativeResize="0"/>
            <p:nvPr/>
          </p:nvPicPr>
          <p:blipFill>
            <a:blip r:embed="rId2">
              <a:alphaModFix/>
            </a:blip>
            <a:stretch>
              <a:fillRect/>
            </a:stretch>
          </p:blipFill>
          <p:spPr>
            <a:xfrm>
              <a:off x="7227347" y="4624575"/>
              <a:ext cx="1604953" cy="445825"/>
            </a:xfrm>
            <a:prstGeom prst="rect">
              <a:avLst/>
            </a:prstGeom>
            <a:noFill/>
            <a:ln>
              <a:noFill/>
            </a:ln>
            <a:effectLst>
              <a:outerShdw blurRad="57150" rotWithShape="0" algn="bl" dir="5400000" dist="19050">
                <a:srgbClr val="000000">
                  <a:alpha val="50000"/>
                </a:srgbClr>
              </a:outerShdw>
            </a:effectLst>
          </p:spPr>
        </p:pic>
        <p:pic>
          <p:nvPicPr>
            <p:cNvPr id="93" name="Google Shape;93;p12"/>
            <p:cNvPicPr preferRelativeResize="0"/>
            <p:nvPr/>
          </p:nvPicPr>
          <p:blipFill>
            <a:blip r:embed="rId3">
              <a:alphaModFix/>
            </a:blip>
            <a:stretch>
              <a:fillRect/>
            </a:stretch>
          </p:blipFill>
          <p:spPr>
            <a:xfrm>
              <a:off x="311700" y="4694225"/>
              <a:ext cx="1146025" cy="306525"/>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bg>
      <p:bgPr>
        <a:solidFill>
          <a:srgbClr val="009688"/>
        </a:solidFill>
      </p:bgPr>
    </p:bg>
    <p:spTree>
      <p:nvGrpSpPr>
        <p:cNvPr id="94" name="Shape 94"/>
        <p:cNvGrpSpPr/>
        <p:nvPr/>
      </p:nvGrpSpPr>
      <p:grpSpPr>
        <a:xfrm>
          <a:off x="0" y="0"/>
          <a:ext cx="0" cy="0"/>
          <a:chOff x="0" y="0"/>
          <a:chExt cx="0" cy="0"/>
        </a:xfrm>
      </p:grpSpPr>
      <p:sp>
        <p:nvSpPr>
          <p:cNvPr id="95" name="Google Shape;95;p13"/>
          <p:cNvSpPr txBox="1"/>
          <p:nvPr>
            <p:ph type="ctrTitle"/>
          </p:nvPr>
        </p:nvSpPr>
        <p:spPr>
          <a:xfrm>
            <a:off x="1495500" y="-1624100"/>
            <a:ext cx="6153000" cy="11598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2"/>
              </a:buClr>
              <a:buSzPts val="4800"/>
              <a:buNone/>
              <a:defRPr b="0" sz="4800">
                <a:solidFill>
                  <a:schemeClr val="dk2"/>
                </a:solidFill>
              </a:defRPr>
            </a:lvl1pPr>
            <a:lvl2pPr lvl="1" algn="r">
              <a:spcBef>
                <a:spcPts val="0"/>
              </a:spcBef>
              <a:spcAft>
                <a:spcPts val="0"/>
              </a:spcAft>
              <a:buClr>
                <a:schemeClr val="dk2"/>
              </a:buClr>
              <a:buSzPts val="4800"/>
              <a:buNone/>
              <a:defRPr b="0" sz="4800">
                <a:solidFill>
                  <a:schemeClr val="dk2"/>
                </a:solidFill>
              </a:defRPr>
            </a:lvl2pPr>
            <a:lvl3pPr lvl="2" algn="r">
              <a:spcBef>
                <a:spcPts val="0"/>
              </a:spcBef>
              <a:spcAft>
                <a:spcPts val="0"/>
              </a:spcAft>
              <a:buClr>
                <a:schemeClr val="dk2"/>
              </a:buClr>
              <a:buSzPts val="4800"/>
              <a:buNone/>
              <a:defRPr b="0" sz="4800">
                <a:solidFill>
                  <a:schemeClr val="dk2"/>
                </a:solidFill>
              </a:defRPr>
            </a:lvl3pPr>
            <a:lvl4pPr lvl="3" algn="r">
              <a:spcBef>
                <a:spcPts val="0"/>
              </a:spcBef>
              <a:spcAft>
                <a:spcPts val="0"/>
              </a:spcAft>
              <a:buClr>
                <a:schemeClr val="dk2"/>
              </a:buClr>
              <a:buSzPts val="4800"/>
              <a:buNone/>
              <a:defRPr b="0" sz="4800">
                <a:solidFill>
                  <a:schemeClr val="dk2"/>
                </a:solidFill>
              </a:defRPr>
            </a:lvl4pPr>
            <a:lvl5pPr lvl="4" algn="r">
              <a:spcBef>
                <a:spcPts val="0"/>
              </a:spcBef>
              <a:spcAft>
                <a:spcPts val="0"/>
              </a:spcAft>
              <a:buClr>
                <a:schemeClr val="dk2"/>
              </a:buClr>
              <a:buSzPts val="4800"/>
              <a:buNone/>
              <a:defRPr b="0" sz="4800">
                <a:solidFill>
                  <a:schemeClr val="dk2"/>
                </a:solidFill>
              </a:defRPr>
            </a:lvl5pPr>
            <a:lvl6pPr lvl="5" algn="r">
              <a:spcBef>
                <a:spcPts val="0"/>
              </a:spcBef>
              <a:spcAft>
                <a:spcPts val="0"/>
              </a:spcAft>
              <a:buClr>
                <a:schemeClr val="dk2"/>
              </a:buClr>
              <a:buSzPts val="4800"/>
              <a:buNone/>
              <a:defRPr b="0" sz="4800">
                <a:solidFill>
                  <a:schemeClr val="dk2"/>
                </a:solidFill>
              </a:defRPr>
            </a:lvl6pPr>
            <a:lvl7pPr lvl="6" algn="r">
              <a:spcBef>
                <a:spcPts val="0"/>
              </a:spcBef>
              <a:spcAft>
                <a:spcPts val="0"/>
              </a:spcAft>
              <a:buClr>
                <a:schemeClr val="dk2"/>
              </a:buClr>
              <a:buSzPts val="4800"/>
              <a:buNone/>
              <a:defRPr b="0" sz="4800">
                <a:solidFill>
                  <a:schemeClr val="dk2"/>
                </a:solidFill>
              </a:defRPr>
            </a:lvl7pPr>
            <a:lvl8pPr lvl="7" algn="r">
              <a:spcBef>
                <a:spcPts val="0"/>
              </a:spcBef>
              <a:spcAft>
                <a:spcPts val="0"/>
              </a:spcAft>
              <a:buClr>
                <a:schemeClr val="dk2"/>
              </a:buClr>
              <a:buSzPts val="4800"/>
              <a:buNone/>
              <a:defRPr b="0" sz="4800">
                <a:solidFill>
                  <a:schemeClr val="dk2"/>
                </a:solidFill>
              </a:defRPr>
            </a:lvl8pPr>
            <a:lvl9pPr lvl="8" algn="r">
              <a:spcBef>
                <a:spcPts val="0"/>
              </a:spcBef>
              <a:spcAft>
                <a:spcPts val="0"/>
              </a:spcAft>
              <a:buClr>
                <a:schemeClr val="dk2"/>
              </a:buClr>
              <a:buSzPts val="4800"/>
              <a:buNone/>
              <a:defRPr b="0" sz="4800">
                <a:solidFill>
                  <a:schemeClr val="dk2"/>
                </a:solidFill>
              </a:defRPr>
            </a:lvl9pPr>
          </a:lstStyle>
          <a:p/>
        </p:txBody>
      </p:sp>
      <p:sp>
        <p:nvSpPr>
          <p:cNvPr id="96" name="Google Shape;96;p13"/>
          <p:cNvSpPr/>
          <p:nvPr/>
        </p:nvSpPr>
        <p:spPr>
          <a:xfrm>
            <a:off x="723692" y="4220091"/>
            <a:ext cx="794875" cy="985737"/>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00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97" name="Google Shape;97;p13"/>
          <p:cNvSpPr/>
          <p:nvPr/>
        </p:nvSpPr>
        <p:spPr>
          <a:xfrm>
            <a:off x="-58319" y="3053287"/>
            <a:ext cx="782014" cy="890356"/>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98" name="Google Shape;98;p13"/>
          <p:cNvSpPr/>
          <p:nvPr/>
        </p:nvSpPr>
        <p:spPr>
          <a:xfrm>
            <a:off x="4025101" y="3422420"/>
            <a:ext cx="370865" cy="809588"/>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00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99" name="Google Shape;99;p13"/>
          <p:cNvSpPr/>
          <p:nvPr/>
        </p:nvSpPr>
        <p:spPr>
          <a:xfrm>
            <a:off x="3078045" y="3128354"/>
            <a:ext cx="730671" cy="895811"/>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00" name="Google Shape;100;p13"/>
          <p:cNvSpPr/>
          <p:nvPr/>
        </p:nvSpPr>
        <p:spPr>
          <a:xfrm>
            <a:off x="5401648" y="3285712"/>
            <a:ext cx="805934" cy="75083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00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01" name="Google Shape;101;p13"/>
          <p:cNvSpPr/>
          <p:nvPr/>
        </p:nvSpPr>
        <p:spPr>
          <a:xfrm>
            <a:off x="8364459" y="3346843"/>
            <a:ext cx="873792" cy="600260"/>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00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02" name="Google Shape;102;p13"/>
          <p:cNvSpPr/>
          <p:nvPr/>
        </p:nvSpPr>
        <p:spPr>
          <a:xfrm>
            <a:off x="4551116" y="3125540"/>
            <a:ext cx="657208" cy="679227"/>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03" name="Google Shape;103;p13"/>
          <p:cNvSpPr/>
          <p:nvPr/>
        </p:nvSpPr>
        <p:spPr>
          <a:xfrm>
            <a:off x="4419881" y="3994834"/>
            <a:ext cx="919681" cy="950908"/>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04" name="Google Shape;104;p13"/>
          <p:cNvSpPr/>
          <p:nvPr/>
        </p:nvSpPr>
        <p:spPr>
          <a:xfrm>
            <a:off x="2644912" y="4036538"/>
            <a:ext cx="890356" cy="7068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05" name="Google Shape;105;p13"/>
          <p:cNvSpPr/>
          <p:nvPr/>
        </p:nvSpPr>
        <p:spPr>
          <a:xfrm>
            <a:off x="2116542" y="3186156"/>
            <a:ext cx="829755" cy="780163"/>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00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06" name="Google Shape;106;p13"/>
          <p:cNvSpPr/>
          <p:nvPr/>
        </p:nvSpPr>
        <p:spPr>
          <a:xfrm>
            <a:off x="1347361" y="3186147"/>
            <a:ext cx="599146" cy="706813"/>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07" name="Google Shape;107;p13"/>
          <p:cNvSpPr/>
          <p:nvPr/>
        </p:nvSpPr>
        <p:spPr>
          <a:xfrm>
            <a:off x="2681615" y="4813558"/>
            <a:ext cx="816944" cy="313967"/>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08" name="Google Shape;108;p13"/>
          <p:cNvSpPr/>
          <p:nvPr/>
        </p:nvSpPr>
        <p:spPr>
          <a:xfrm>
            <a:off x="7146421" y="4508764"/>
            <a:ext cx="1040884" cy="730621"/>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09" name="Google Shape;109;p13"/>
          <p:cNvSpPr/>
          <p:nvPr/>
        </p:nvSpPr>
        <p:spPr>
          <a:xfrm>
            <a:off x="7146430" y="3104432"/>
            <a:ext cx="684732" cy="721463"/>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10" name="Google Shape;110;p13"/>
          <p:cNvSpPr/>
          <p:nvPr/>
        </p:nvSpPr>
        <p:spPr>
          <a:xfrm>
            <a:off x="5262207" y="4729516"/>
            <a:ext cx="525046" cy="372666"/>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00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11" name="Google Shape;111;p13"/>
          <p:cNvSpPr/>
          <p:nvPr/>
        </p:nvSpPr>
        <p:spPr>
          <a:xfrm>
            <a:off x="8376372" y="4729061"/>
            <a:ext cx="508532" cy="324976"/>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12" name="Google Shape;112;p13"/>
          <p:cNvSpPr/>
          <p:nvPr/>
        </p:nvSpPr>
        <p:spPr>
          <a:xfrm>
            <a:off x="3808716" y="4429326"/>
            <a:ext cx="570935" cy="567282"/>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13" name="Google Shape;113;p13"/>
          <p:cNvSpPr/>
          <p:nvPr/>
        </p:nvSpPr>
        <p:spPr>
          <a:xfrm>
            <a:off x="7975391" y="3053272"/>
            <a:ext cx="541560" cy="67927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14" name="Google Shape;114;p13"/>
          <p:cNvSpPr/>
          <p:nvPr/>
        </p:nvSpPr>
        <p:spPr>
          <a:xfrm>
            <a:off x="1570785" y="4028295"/>
            <a:ext cx="734324" cy="723314"/>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15" name="Google Shape;115;p13"/>
          <p:cNvSpPr/>
          <p:nvPr/>
        </p:nvSpPr>
        <p:spPr>
          <a:xfrm>
            <a:off x="247060" y="4094875"/>
            <a:ext cx="275434" cy="244207"/>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16" name="Google Shape;116;p13"/>
          <p:cNvSpPr/>
          <p:nvPr/>
        </p:nvSpPr>
        <p:spPr>
          <a:xfrm>
            <a:off x="8516944" y="4082884"/>
            <a:ext cx="690236" cy="510383"/>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17" name="Google Shape;117;p13"/>
          <p:cNvSpPr/>
          <p:nvPr/>
        </p:nvSpPr>
        <p:spPr>
          <a:xfrm>
            <a:off x="859713" y="3417443"/>
            <a:ext cx="317620" cy="659010"/>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18" name="Google Shape;118;p13"/>
          <p:cNvSpPr/>
          <p:nvPr/>
        </p:nvSpPr>
        <p:spPr>
          <a:xfrm rot="1920742">
            <a:off x="5707038" y="4213989"/>
            <a:ext cx="884797" cy="750834"/>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19" name="Google Shape;119;p13"/>
          <p:cNvSpPr/>
          <p:nvPr/>
        </p:nvSpPr>
        <p:spPr>
          <a:xfrm rot="-3496844">
            <a:off x="115839" y="4509560"/>
            <a:ext cx="537852" cy="464440"/>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20" name="Google Shape;120;p13"/>
          <p:cNvSpPr/>
          <p:nvPr/>
        </p:nvSpPr>
        <p:spPr>
          <a:xfrm>
            <a:off x="7518184" y="3966329"/>
            <a:ext cx="846269" cy="598458"/>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00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21" name="Google Shape;121;p13"/>
          <p:cNvSpPr/>
          <p:nvPr/>
        </p:nvSpPr>
        <p:spPr>
          <a:xfrm rot="-5400000">
            <a:off x="6496794" y="3021440"/>
            <a:ext cx="493819" cy="63153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22" name="Google Shape;122;p13"/>
          <p:cNvSpPr/>
          <p:nvPr/>
        </p:nvSpPr>
        <p:spPr>
          <a:xfrm>
            <a:off x="6453205" y="3705907"/>
            <a:ext cx="666366" cy="752689"/>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23" name="Google Shape;123;p13"/>
          <p:cNvSpPr/>
          <p:nvPr/>
        </p:nvSpPr>
        <p:spPr>
          <a:xfrm>
            <a:off x="1866011" y="4742879"/>
            <a:ext cx="681078" cy="455287"/>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24" name="Google Shape;124;p13"/>
          <p:cNvSpPr/>
          <p:nvPr/>
        </p:nvSpPr>
        <p:spPr>
          <a:xfrm>
            <a:off x="6669805" y="4614395"/>
            <a:ext cx="308462" cy="330481"/>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25" name="Google Shape;125;p13"/>
          <p:cNvSpPr/>
          <p:nvPr/>
        </p:nvSpPr>
        <p:spPr>
          <a:xfrm>
            <a:off x="782017" y="2027866"/>
            <a:ext cx="794875" cy="985737"/>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00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26" name="Google Shape;126;p13"/>
          <p:cNvSpPr/>
          <p:nvPr/>
        </p:nvSpPr>
        <p:spPr>
          <a:xfrm>
            <a:off x="6" y="861062"/>
            <a:ext cx="782014" cy="890356"/>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27" name="Google Shape;127;p13"/>
          <p:cNvSpPr/>
          <p:nvPr/>
        </p:nvSpPr>
        <p:spPr>
          <a:xfrm>
            <a:off x="4083426" y="1230195"/>
            <a:ext cx="370865" cy="809588"/>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00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28" name="Google Shape;128;p13"/>
          <p:cNvSpPr/>
          <p:nvPr/>
        </p:nvSpPr>
        <p:spPr>
          <a:xfrm>
            <a:off x="3136370" y="936129"/>
            <a:ext cx="730671" cy="895811"/>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29" name="Google Shape;129;p13"/>
          <p:cNvSpPr/>
          <p:nvPr/>
        </p:nvSpPr>
        <p:spPr>
          <a:xfrm>
            <a:off x="5459973" y="1093487"/>
            <a:ext cx="805934" cy="75083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00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30" name="Google Shape;130;p13"/>
          <p:cNvSpPr/>
          <p:nvPr/>
        </p:nvSpPr>
        <p:spPr>
          <a:xfrm>
            <a:off x="8422784" y="1154618"/>
            <a:ext cx="873792" cy="600260"/>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00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31" name="Google Shape;131;p13"/>
          <p:cNvSpPr/>
          <p:nvPr/>
        </p:nvSpPr>
        <p:spPr>
          <a:xfrm>
            <a:off x="4609441" y="933315"/>
            <a:ext cx="657208" cy="679227"/>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32" name="Google Shape;132;p13"/>
          <p:cNvSpPr/>
          <p:nvPr/>
        </p:nvSpPr>
        <p:spPr>
          <a:xfrm>
            <a:off x="4478206" y="1802609"/>
            <a:ext cx="919681" cy="950908"/>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33" name="Google Shape;133;p13"/>
          <p:cNvSpPr/>
          <p:nvPr/>
        </p:nvSpPr>
        <p:spPr>
          <a:xfrm>
            <a:off x="2703237" y="1844313"/>
            <a:ext cx="890356" cy="7068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34" name="Google Shape;134;p13"/>
          <p:cNvSpPr/>
          <p:nvPr/>
        </p:nvSpPr>
        <p:spPr>
          <a:xfrm>
            <a:off x="2174867" y="993931"/>
            <a:ext cx="829755" cy="780163"/>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00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35" name="Google Shape;135;p13"/>
          <p:cNvSpPr/>
          <p:nvPr/>
        </p:nvSpPr>
        <p:spPr>
          <a:xfrm>
            <a:off x="1405686" y="993922"/>
            <a:ext cx="599146" cy="706813"/>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36" name="Google Shape;136;p13"/>
          <p:cNvSpPr/>
          <p:nvPr/>
        </p:nvSpPr>
        <p:spPr>
          <a:xfrm>
            <a:off x="2739940" y="2621333"/>
            <a:ext cx="816944" cy="313967"/>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37" name="Google Shape;137;p13"/>
          <p:cNvSpPr/>
          <p:nvPr/>
        </p:nvSpPr>
        <p:spPr>
          <a:xfrm>
            <a:off x="7204746" y="2316539"/>
            <a:ext cx="1040884" cy="730620"/>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38" name="Google Shape;138;p13"/>
          <p:cNvSpPr/>
          <p:nvPr/>
        </p:nvSpPr>
        <p:spPr>
          <a:xfrm>
            <a:off x="7204755" y="912207"/>
            <a:ext cx="684732" cy="721463"/>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39" name="Google Shape;139;p13"/>
          <p:cNvSpPr/>
          <p:nvPr/>
        </p:nvSpPr>
        <p:spPr>
          <a:xfrm>
            <a:off x="5320532" y="2537291"/>
            <a:ext cx="525046" cy="372666"/>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00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40" name="Google Shape;140;p13"/>
          <p:cNvSpPr/>
          <p:nvPr/>
        </p:nvSpPr>
        <p:spPr>
          <a:xfrm>
            <a:off x="8434697" y="2536836"/>
            <a:ext cx="508532" cy="324976"/>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41" name="Google Shape;141;p13"/>
          <p:cNvSpPr/>
          <p:nvPr/>
        </p:nvSpPr>
        <p:spPr>
          <a:xfrm>
            <a:off x="3867041" y="2237101"/>
            <a:ext cx="570935" cy="567282"/>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42" name="Google Shape;142;p13"/>
          <p:cNvSpPr/>
          <p:nvPr/>
        </p:nvSpPr>
        <p:spPr>
          <a:xfrm>
            <a:off x="8033716" y="861047"/>
            <a:ext cx="541560" cy="67927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43" name="Google Shape;143;p13"/>
          <p:cNvSpPr/>
          <p:nvPr/>
        </p:nvSpPr>
        <p:spPr>
          <a:xfrm>
            <a:off x="1629110" y="1836070"/>
            <a:ext cx="734324" cy="723314"/>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44" name="Google Shape;144;p13"/>
          <p:cNvSpPr/>
          <p:nvPr/>
        </p:nvSpPr>
        <p:spPr>
          <a:xfrm>
            <a:off x="305385" y="1902650"/>
            <a:ext cx="275434" cy="244207"/>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45" name="Google Shape;145;p13"/>
          <p:cNvSpPr/>
          <p:nvPr/>
        </p:nvSpPr>
        <p:spPr>
          <a:xfrm>
            <a:off x="8575269" y="1890659"/>
            <a:ext cx="690236" cy="510383"/>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46" name="Google Shape;146;p13"/>
          <p:cNvSpPr/>
          <p:nvPr/>
        </p:nvSpPr>
        <p:spPr>
          <a:xfrm>
            <a:off x="918038" y="1225218"/>
            <a:ext cx="317620" cy="659010"/>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47" name="Google Shape;147;p13"/>
          <p:cNvSpPr/>
          <p:nvPr/>
        </p:nvSpPr>
        <p:spPr>
          <a:xfrm rot="1920742">
            <a:off x="5765363" y="2021764"/>
            <a:ext cx="884797" cy="750834"/>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48" name="Google Shape;148;p13"/>
          <p:cNvSpPr/>
          <p:nvPr/>
        </p:nvSpPr>
        <p:spPr>
          <a:xfrm rot="-3496844">
            <a:off x="174164" y="2317335"/>
            <a:ext cx="537852" cy="464440"/>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49" name="Google Shape;149;p13"/>
          <p:cNvSpPr/>
          <p:nvPr/>
        </p:nvSpPr>
        <p:spPr>
          <a:xfrm>
            <a:off x="7576509" y="1774104"/>
            <a:ext cx="846269" cy="598458"/>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00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50" name="Google Shape;150;p13"/>
          <p:cNvSpPr/>
          <p:nvPr/>
        </p:nvSpPr>
        <p:spPr>
          <a:xfrm rot="-5400000">
            <a:off x="6555119" y="829215"/>
            <a:ext cx="493819" cy="63153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51" name="Google Shape;151;p13"/>
          <p:cNvSpPr/>
          <p:nvPr/>
        </p:nvSpPr>
        <p:spPr>
          <a:xfrm>
            <a:off x="6511530" y="1513682"/>
            <a:ext cx="666366" cy="752689"/>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52" name="Google Shape;152;p13"/>
          <p:cNvSpPr/>
          <p:nvPr/>
        </p:nvSpPr>
        <p:spPr>
          <a:xfrm>
            <a:off x="1924336" y="2550654"/>
            <a:ext cx="681078" cy="455287"/>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53" name="Google Shape;153;p13"/>
          <p:cNvSpPr/>
          <p:nvPr/>
        </p:nvSpPr>
        <p:spPr>
          <a:xfrm>
            <a:off x="6728130" y="2422170"/>
            <a:ext cx="308462" cy="330481"/>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54" name="Google Shape;154;p13"/>
          <p:cNvSpPr/>
          <p:nvPr/>
        </p:nvSpPr>
        <p:spPr>
          <a:xfrm>
            <a:off x="705730" y="-67059"/>
            <a:ext cx="794875" cy="985737"/>
          </a:xfrm>
          <a:custGeom>
            <a:rect b="b" l="l" r="r" t="t"/>
            <a:pathLst>
              <a:path extrusionOk="0" h="19698" w="15884">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00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55" name="Google Shape;155;p13"/>
          <p:cNvSpPr/>
          <p:nvPr/>
        </p:nvSpPr>
        <p:spPr>
          <a:xfrm>
            <a:off x="-76281" y="-1233863"/>
            <a:ext cx="782014" cy="890356"/>
          </a:xfrm>
          <a:custGeom>
            <a:rect b="b" l="l" r="r" t="t"/>
            <a:pathLst>
              <a:path extrusionOk="0" h="17792" w="15627">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56" name="Google Shape;156;p13"/>
          <p:cNvSpPr/>
          <p:nvPr/>
        </p:nvSpPr>
        <p:spPr>
          <a:xfrm>
            <a:off x="4007139" y="-864730"/>
            <a:ext cx="370865" cy="809588"/>
          </a:xfrm>
          <a:custGeom>
            <a:rect b="b" l="l" r="r" t="t"/>
            <a:pathLst>
              <a:path extrusionOk="0" h="16178" w="7411">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00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57" name="Google Shape;157;p13"/>
          <p:cNvSpPr/>
          <p:nvPr/>
        </p:nvSpPr>
        <p:spPr>
          <a:xfrm>
            <a:off x="3060083" y="-1158796"/>
            <a:ext cx="730671" cy="895811"/>
          </a:xfrm>
          <a:custGeom>
            <a:rect b="b" l="l" r="r" t="t"/>
            <a:pathLst>
              <a:path extrusionOk="0" h="17901" w="14601">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58" name="Google Shape;158;p13"/>
          <p:cNvSpPr/>
          <p:nvPr/>
        </p:nvSpPr>
        <p:spPr>
          <a:xfrm>
            <a:off x="5383685" y="-1001438"/>
            <a:ext cx="805934" cy="750838"/>
          </a:xfrm>
          <a:custGeom>
            <a:rect b="b" l="l" r="r" t="t"/>
            <a:pathLst>
              <a:path extrusionOk="0" h="15004" w="16105">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00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59" name="Google Shape;159;p13"/>
          <p:cNvSpPr/>
          <p:nvPr/>
        </p:nvSpPr>
        <p:spPr>
          <a:xfrm>
            <a:off x="8346497" y="-940307"/>
            <a:ext cx="873792" cy="600260"/>
          </a:xfrm>
          <a:custGeom>
            <a:rect b="b" l="l" r="r" t="t"/>
            <a:pathLst>
              <a:path extrusionOk="0" h="11995" w="17461">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00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0" name="Google Shape;160;p13"/>
          <p:cNvSpPr/>
          <p:nvPr/>
        </p:nvSpPr>
        <p:spPr>
          <a:xfrm>
            <a:off x="4533154" y="-1161610"/>
            <a:ext cx="657208" cy="679227"/>
          </a:xfrm>
          <a:custGeom>
            <a:rect b="b" l="l" r="r" t="t"/>
            <a:pathLst>
              <a:path extrusionOk="0" h="13573" w="13133">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1" name="Google Shape;161;p13"/>
          <p:cNvSpPr/>
          <p:nvPr/>
        </p:nvSpPr>
        <p:spPr>
          <a:xfrm>
            <a:off x="4401919" y="-292316"/>
            <a:ext cx="919681" cy="950908"/>
          </a:xfrm>
          <a:custGeom>
            <a:rect b="b" l="l" r="r" t="t"/>
            <a:pathLst>
              <a:path extrusionOk="0" h="19002" w="18378">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2" name="Google Shape;162;p13"/>
          <p:cNvSpPr/>
          <p:nvPr/>
        </p:nvSpPr>
        <p:spPr>
          <a:xfrm>
            <a:off x="2626949" y="-250612"/>
            <a:ext cx="890356" cy="706800"/>
          </a:xfrm>
          <a:custGeom>
            <a:rect b="b" l="l" r="r" t="t"/>
            <a:pathLst>
              <a:path extrusionOk="0" h="14124" w="17792">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3" name="Google Shape;163;p13"/>
          <p:cNvSpPr/>
          <p:nvPr/>
        </p:nvSpPr>
        <p:spPr>
          <a:xfrm>
            <a:off x="2098579" y="-1100994"/>
            <a:ext cx="829755" cy="780163"/>
          </a:xfrm>
          <a:custGeom>
            <a:rect b="b" l="l" r="r" t="t"/>
            <a:pathLst>
              <a:path extrusionOk="0" h="15590" w="16581">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00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4" name="Google Shape;164;p13"/>
          <p:cNvSpPr/>
          <p:nvPr/>
        </p:nvSpPr>
        <p:spPr>
          <a:xfrm>
            <a:off x="1329398" y="-1101003"/>
            <a:ext cx="599146" cy="706813"/>
          </a:xfrm>
          <a:custGeom>
            <a:rect b="b" l="l" r="r" t="t"/>
            <a:pathLst>
              <a:path extrusionOk="0" h="11079" w="9391">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5" name="Google Shape;165;p13"/>
          <p:cNvSpPr/>
          <p:nvPr/>
        </p:nvSpPr>
        <p:spPr>
          <a:xfrm>
            <a:off x="2663652" y="526408"/>
            <a:ext cx="816944" cy="313967"/>
          </a:xfrm>
          <a:custGeom>
            <a:rect b="b" l="l" r="r" t="t"/>
            <a:pathLst>
              <a:path extrusionOk="0" h="6274" w="16325">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6" name="Google Shape;166;p13"/>
          <p:cNvSpPr/>
          <p:nvPr/>
        </p:nvSpPr>
        <p:spPr>
          <a:xfrm>
            <a:off x="7128459" y="221614"/>
            <a:ext cx="1040884" cy="730621"/>
          </a:xfrm>
          <a:custGeom>
            <a:rect b="b" l="l" r="r" t="t"/>
            <a:pathLst>
              <a:path extrusionOk="0" h="14600" w="2080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7" name="Google Shape;167;p13"/>
          <p:cNvSpPr/>
          <p:nvPr/>
        </p:nvSpPr>
        <p:spPr>
          <a:xfrm>
            <a:off x="7128468" y="-1182718"/>
            <a:ext cx="684732" cy="721463"/>
          </a:xfrm>
          <a:custGeom>
            <a:rect b="b" l="l" r="r" t="t"/>
            <a:pathLst>
              <a:path extrusionOk="0" h="14417" w="13683">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8" name="Google Shape;168;p13"/>
          <p:cNvSpPr/>
          <p:nvPr/>
        </p:nvSpPr>
        <p:spPr>
          <a:xfrm>
            <a:off x="5244245" y="442366"/>
            <a:ext cx="525046" cy="372666"/>
          </a:xfrm>
          <a:custGeom>
            <a:rect b="b" l="l" r="r" t="t"/>
            <a:pathLst>
              <a:path extrusionOk="0" h="7447" w="10492">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00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69" name="Google Shape;169;p13"/>
          <p:cNvSpPr/>
          <p:nvPr/>
        </p:nvSpPr>
        <p:spPr>
          <a:xfrm>
            <a:off x="8358409" y="441911"/>
            <a:ext cx="508532" cy="324976"/>
          </a:xfrm>
          <a:custGeom>
            <a:rect b="b" l="l" r="r" t="t"/>
            <a:pathLst>
              <a:path extrusionOk="0" h="6494" w="10162">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0" name="Google Shape;170;p13"/>
          <p:cNvSpPr/>
          <p:nvPr/>
        </p:nvSpPr>
        <p:spPr>
          <a:xfrm>
            <a:off x="3790754" y="142176"/>
            <a:ext cx="570935" cy="567282"/>
          </a:xfrm>
          <a:custGeom>
            <a:rect b="b" l="l" r="r" t="t"/>
            <a:pathLst>
              <a:path extrusionOk="0" h="11336" w="11409">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1" name="Google Shape;171;p13"/>
          <p:cNvSpPr/>
          <p:nvPr/>
        </p:nvSpPr>
        <p:spPr>
          <a:xfrm>
            <a:off x="7957428" y="-1233878"/>
            <a:ext cx="541560" cy="679277"/>
          </a:xfrm>
          <a:custGeom>
            <a:rect b="b" l="l" r="r" t="t"/>
            <a:pathLst>
              <a:path extrusionOk="0" h="13574" w="10822">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2" name="Google Shape;172;p13"/>
          <p:cNvSpPr/>
          <p:nvPr/>
        </p:nvSpPr>
        <p:spPr>
          <a:xfrm>
            <a:off x="1552822" y="-258855"/>
            <a:ext cx="734324" cy="723314"/>
          </a:xfrm>
          <a:custGeom>
            <a:rect b="b" l="l" r="r" t="t"/>
            <a:pathLst>
              <a:path extrusionOk="0" h="14454" w="14674">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3" name="Google Shape;173;p13"/>
          <p:cNvSpPr/>
          <p:nvPr/>
        </p:nvSpPr>
        <p:spPr>
          <a:xfrm>
            <a:off x="229098" y="-192275"/>
            <a:ext cx="275434" cy="244207"/>
          </a:xfrm>
          <a:custGeom>
            <a:rect b="b" l="l" r="r" t="t"/>
            <a:pathLst>
              <a:path extrusionOk="0" h="4880" w="5504">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4" name="Google Shape;174;p13"/>
          <p:cNvSpPr/>
          <p:nvPr/>
        </p:nvSpPr>
        <p:spPr>
          <a:xfrm>
            <a:off x="8498981" y="-204266"/>
            <a:ext cx="690236" cy="510383"/>
          </a:xfrm>
          <a:custGeom>
            <a:rect b="b" l="l" r="r" t="t"/>
            <a:pathLst>
              <a:path extrusionOk="0" h="10199" w="13793">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5" name="Google Shape;175;p13"/>
          <p:cNvSpPr/>
          <p:nvPr/>
        </p:nvSpPr>
        <p:spPr>
          <a:xfrm>
            <a:off x="841751" y="-869707"/>
            <a:ext cx="317620" cy="659010"/>
          </a:xfrm>
          <a:custGeom>
            <a:rect b="b" l="l" r="r" t="t"/>
            <a:pathLst>
              <a:path extrusionOk="0" h="13169" w="6347">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6" name="Google Shape;176;p13"/>
          <p:cNvSpPr/>
          <p:nvPr/>
        </p:nvSpPr>
        <p:spPr>
          <a:xfrm rot="1920742">
            <a:off x="5689075" y="-73161"/>
            <a:ext cx="884797" cy="750834"/>
          </a:xfrm>
          <a:custGeom>
            <a:rect b="b" l="l" r="r" t="t"/>
            <a:pathLst>
              <a:path extrusionOk="0" h="15004" w="17681">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7" name="Google Shape;177;p13"/>
          <p:cNvSpPr/>
          <p:nvPr/>
        </p:nvSpPr>
        <p:spPr>
          <a:xfrm rot="-3496844">
            <a:off x="97876" y="222410"/>
            <a:ext cx="537852" cy="464440"/>
          </a:xfrm>
          <a:custGeom>
            <a:rect b="b" l="l" r="r" t="t"/>
            <a:pathLst>
              <a:path extrusionOk="0" h="9281" w="10748">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8" name="Google Shape;178;p13"/>
          <p:cNvSpPr/>
          <p:nvPr/>
        </p:nvSpPr>
        <p:spPr>
          <a:xfrm>
            <a:off x="7500221" y="-320821"/>
            <a:ext cx="846269" cy="598458"/>
          </a:xfrm>
          <a:custGeom>
            <a:rect b="b" l="l" r="r" t="t"/>
            <a:pathLst>
              <a:path extrusionOk="0" h="11959" w="16911">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00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79" name="Google Shape;179;p13"/>
          <p:cNvSpPr/>
          <p:nvPr/>
        </p:nvSpPr>
        <p:spPr>
          <a:xfrm rot="-5400000">
            <a:off x="6478832" y="-1265710"/>
            <a:ext cx="493819" cy="631536"/>
          </a:xfrm>
          <a:custGeom>
            <a:rect b="b" l="l" r="r" t="t"/>
            <a:pathLst>
              <a:path extrusionOk="0" h="12620" w="9868">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0" name="Google Shape;180;p13"/>
          <p:cNvSpPr/>
          <p:nvPr/>
        </p:nvSpPr>
        <p:spPr>
          <a:xfrm>
            <a:off x="6435243" y="-581243"/>
            <a:ext cx="666366" cy="752689"/>
          </a:xfrm>
          <a:custGeom>
            <a:rect b="b" l="l" r="r" t="t"/>
            <a:pathLst>
              <a:path extrusionOk="0" h="15041" w="13316">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1" name="Google Shape;181;p13"/>
          <p:cNvSpPr/>
          <p:nvPr/>
        </p:nvSpPr>
        <p:spPr>
          <a:xfrm>
            <a:off x="1848049" y="455729"/>
            <a:ext cx="681078" cy="455287"/>
          </a:xfrm>
          <a:custGeom>
            <a:rect b="b" l="l" r="r" t="t"/>
            <a:pathLst>
              <a:path extrusionOk="0" h="9098" w="1361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
        <p:nvSpPr>
          <p:cNvPr id="182" name="Google Shape;182;p13"/>
          <p:cNvSpPr/>
          <p:nvPr/>
        </p:nvSpPr>
        <p:spPr>
          <a:xfrm>
            <a:off x="6651843" y="327245"/>
            <a:ext cx="308462" cy="330481"/>
          </a:xfrm>
          <a:custGeom>
            <a:rect b="b" l="l" r="r" t="t"/>
            <a:pathLst>
              <a:path extrusionOk="0" h="6604" w="6164">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00B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0B3A2"/>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grpSp>
        <p:nvGrpSpPr>
          <p:cNvPr id="20" name="Google Shape;20;p3"/>
          <p:cNvGrpSpPr/>
          <p:nvPr/>
        </p:nvGrpSpPr>
        <p:grpSpPr>
          <a:xfrm>
            <a:off x="311700" y="4637113"/>
            <a:ext cx="8520599" cy="445825"/>
            <a:chOff x="311700" y="4624575"/>
            <a:chExt cx="8520599" cy="445825"/>
          </a:xfrm>
        </p:grpSpPr>
        <p:sp>
          <p:nvSpPr>
            <p:cNvPr id="21" name="Google Shape;21;p3"/>
            <p:cNvSpPr txBox="1"/>
            <p:nvPr/>
          </p:nvSpPr>
          <p:spPr>
            <a:xfrm>
              <a:off x="2776386" y="4848282"/>
              <a:ext cx="3132300" cy="150900"/>
            </a:xfrm>
            <a:prstGeom prst="rect">
              <a:avLst/>
            </a:prstGeom>
            <a:noFill/>
            <a:ln>
              <a:noFill/>
            </a:ln>
          </p:spPr>
          <p:txBody>
            <a:bodyPr anchorCtr="0" anchor="t" bIns="28925" lIns="28925" spcFirstLastPara="1" rIns="28925" wrap="square" tIns="28925">
              <a:spAutoFit/>
            </a:bodyPr>
            <a:lstStyle/>
            <a:p>
              <a:pPr indent="0" lvl="0" marL="0" rtl="0" algn="ctr">
                <a:spcBef>
                  <a:spcPts val="0"/>
                </a:spcBef>
                <a:spcAft>
                  <a:spcPts val="0"/>
                </a:spcAft>
                <a:buNone/>
              </a:pPr>
              <a:r>
                <a:rPr b="1" lang="en-CA" sz="600">
                  <a:solidFill>
                    <a:schemeClr val="lt1"/>
                  </a:solidFill>
                  <a:latin typeface="Montserrat"/>
                  <a:ea typeface="Montserrat"/>
                  <a:cs typeface="Montserrat"/>
                  <a:sym typeface="Montserrat"/>
                </a:rPr>
                <a:t>GNG1103 / Engineering Design / Group 16</a:t>
              </a:r>
              <a:endParaRPr b="1" sz="600">
                <a:solidFill>
                  <a:schemeClr val="lt1"/>
                </a:solidFill>
                <a:latin typeface="Montserrat"/>
                <a:ea typeface="Montserrat"/>
                <a:cs typeface="Montserrat"/>
                <a:sym typeface="Montserrat"/>
              </a:endParaRPr>
            </a:p>
          </p:txBody>
        </p:sp>
        <p:pic>
          <p:nvPicPr>
            <p:cNvPr id="22" name="Google Shape;22;p3"/>
            <p:cNvPicPr preferRelativeResize="0"/>
            <p:nvPr/>
          </p:nvPicPr>
          <p:blipFill>
            <a:blip r:embed="rId2">
              <a:alphaModFix/>
            </a:blip>
            <a:stretch>
              <a:fillRect/>
            </a:stretch>
          </p:blipFill>
          <p:spPr>
            <a:xfrm>
              <a:off x="7227347" y="4624575"/>
              <a:ext cx="1604953" cy="445825"/>
            </a:xfrm>
            <a:prstGeom prst="rect">
              <a:avLst/>
            </a:prstGeom>
            <a:noFill/>
            <a:ln>
              <a:noFill/>
            </a:ln>
            <a:effectLst>
              <a:outerShdw blurRad="57150" rotWithShape="0" algn="bl" dir="5400000" dist="19050">
                <a:srgbClr val="000000">
                  <a:alpha val="50000"/>
                </a:srgbClr>
              </a:outerShdw>
            </a:effectLst>
          </p:spPr>
        </p:pic>
        <p:pic>
          <p:nvPicPr>
            <p:cNvPr id="23" name="Google Shape;23;p3"/>
            <p:cNvPicPr preferRelativeResize="0"/>
            <p:nvPr/>
          </p:nvPicPr>
          <p:blipFill>
            <a:blip r:embed="rId3">
              <a:alphaModFix/>
            </a:blip>
            <a:stretch>
              <a:fillRect/>
            </a:stretch>
          </p:blipFill>
          <p:spPr>
            <a:xfrm>
              <a:off x="311700" y="4694225"/>
              <a:ext cx="1146025" cy="306525"/>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00B3A2"/>
        </a:solidFill>
      </p:bgPr>
    </p:bg>
    <p:spTree>
      <p:nvGrpSpPr>
        <p:cNvPr id="24" name="Shape 24"/>
        <p:cNvGrpSpPr/>
        <p:nvPr/>
      </p:nvGrpSpPr>
      <p:grpSpPr>
        <a:xfrm>
          <a:off x="0" y="0"/>
          <a:ext cx="0" cy="0"/>
          <a:chOff x="0" y="0"/>
          <a:chExt cx="0" cy="0"/>
        </a:xfrm>
      </p:grpSpPr>
      <p:sp>
        <p:nvSpPr>
          <p:cNvPr id="25" name="Google Shape;25;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grpSp>
        <p:nvGrpSpPr>
          <p:cNvPr id="28" name="Google Shape;28;p4"/>
          <p:cNvGrpSpPr/>
          <p:nvPr/>
        </p:nvGrpSpPr>
        <p:grpSpPr>
          <a:xfrm>
            <a:off x="311700" y="4637113"/>
            <a:ext cx="8520599" cy="445825"/>
            <a:chOff x="311700" y="4624575"/>
            <a:chExt cx="8520599" cy="445825"/>
          </a:xfrm>
        </p:grpSpPr>
        <p:sp>
          <p:nvSpPr>
            <p:cNvPr id="29" name="Google Shape;29;p4"/>
            <p:cNvSpPr txBox="1"/>
            <p:nvPr/>
          </p:nvSpPr>
          <p:spPr>
            <a:xfrm>
              <a:off x="2776386" y="4848282"/>
              <a:ext cx="3132300" cy="150900"/>
            </a:xfrm>
            <a:prstGeom prst="rect">
              <a:avLst/>
            </a:prstGeom>
            <a:noFill/>
            <a:ln>
              <a:noFill/>
            </a:ln>
          </p:spPr>
          <p:txBody>
            <a:bodyPr anchorCtr="0" anchor="t" bIns="28925" lIns="28925" spcFirstLastPara="1" rIns="28925" wrap="square" tIns="28925">
              <a:spAutoFit/>
            </a:bodyPr>
            <a:lstStyle/>
            <a:p>
              <a:pPr indent="0" lvl="0" marL="0" rtl="0" algn="ctr">
                <a:spcBef>
                  <a:spcPts val="0"/>
                </a:spcBef>
                <a:spcAft>
                  <a:spcPts val="0"/>
                </a:spcAft>
                <a:buNone/>
              </a:pPr>
              <a:r>
                <a:rPr b="1" lang="en-CA" sz="600">
                  <a:solidFill>
                    <a:schemeClr val="lt1"/>
                  </a:solidFill>
                  <a:latin typeface="Montserrat"/>
                  <a:ea typeface="Montserrat"/>
                  <a:cs typeface="Montserrat"/>
                  <a:sym typeface="Montserrat"/>
                </a:rPr>
                <a:t>GNG1103 / Engineering Design / Group 16</a:t>
              </a:r>
              <a:endParaRPr b="1" sz="600">
                <a:solidFill>
                  <a:schemeClr val="lt1"/>
                </a:solidFill>
                <a:latin typeface="Montserrat"/>
                <a:ea typeface="Montserrat"/>
                <a:cs typeface="Montserrat"/>
                <a:sym typeface="Montserrat"/>
              </a:endParaRPr>
            </a:p>
          </p:txBody>
        </p:sp>
        <p:pic>
          <p:nvPicPr>
            <p:cNvPr id="30" name="Google Shape;30;p4"/>
            <p:cNvPicPr preferRelativeResize="0"/>
            <p:nvPr/>
          </p:nvPicPr>
          <p:blipFill>
            <a:blip r:embed="rId2">
              <a:alphaModFix/>
            </a:blip>
            <a:stretch>
              <a:fillRect/>
            </a:stretch>
          </p:blipFill>
          <p:spPr>
            <a:xfrm>
              <a:off x="7227347" y="4624575"/>
              <a:ext cx="1604953" cy="445825"/>
            </a:xfrm>
            <a:prstGeom prst="rect">
              <a:avLst/>
            </a:prstGeom>
            <a:noFill/>
            <a:ln>
              <a:noFill/>
            </a:ln>
            <a:effectLst>
              <a:outerShdw blurRad="57150" rotWithShape="0" algn="bl" dir="5400000" dist="19050">
                <a:srgbClr val="000000">
                  <a:alpha val="50000"/>
                </a:srgbClr>
              </a:outerShdw>
            </a:effectLst>
          </p:spPr>
        </p:pic>
        <p:pic>
          <p:nvPicPr>
            <p:cNvPr id="31" name="Google Shape;31;p4"/>
            <p:cNvPicPr preferRelativeResize="0"/>
            <p:nvPr/>
          </p:nvPicPr>
          <p:blipFill>
            <a:blip r:embed="rId3">
              <a:alphaModFix/>
            </a:blip>
            <a:stretch>
              <a:fillRect/>
            </a:stretch>
          </p:blipFill>
          <p:spPr>
            <a:xfrm>
              <a:off x="311700" y="4694225"/>
              <a:ext cx="1146025" cy="306525"/>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00B3A2"/>
        </a:solidFill>
      </p:bgPr>
    </p:bg>
    <p:spTree>
      <p:nvGrpSpPr>
        <p:cNvPr id="32" name="Shape 32"/>
        <p:cNvGrpSpPr/>
        <p:nvPr/>
      </p:nvGrpSpPr>
      <p:grpSpPr>
        <a:xfrm>
          <a:off x="0" y="0"/>
          <a:ext cx="0" cy="0"/>
          <a:chOff x="0" y="0"/>
          <a:chExt cx="0" cy="0"/>
        </a:xfrm>
      </p:grpSpPr>
      <p:sp>
        <p:nvSpPr>
          <p:cNvPr id="33" name="Google Shape;33;p5"/>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grpSp>
        <p:nvGrpSpPr>
          <p:cNvPr id="37" name="Google Shape;37;p5"/>
          <p:cNvGrpSpPr/>
          <p:nvPr/>
        </p:nvGrpSpPr>
        <p:grpSpPr>
          <a:xfrm>
            <a:off x="311700" y="4637113"/>
            <a:ext cx="8520599" cy="445825"/>
            <a:chOff x="311700" y="4624575"/>
            <a:chExt cx="8520599" cy="445825"/>
          </a:xfrm>
        </p:grpSpPr>
        <p:sp>
          <p:nvSpPr>
            <p:cNvPr id="38" name="Google Shape;38;p5"/>
            <p:cNvSpPr txBox="1"/>
            <p:nvPr/>
          </p:nvSpPr>
          <p:spPr>
            <a:xfrm>
              <a:off x="2776386" y="4848282"/>
              <a:ext cx="3132300" cy="150900"/>
            </a:xfrm>
            <a:prstGeom prst="rect">
              <a:avLst/>
            </a:prstGeom>
            <a:noFill/>
            <a:ln>
              <a:noFill/>
            </a:ln>
          </p:spPr>
          <p:txBody>
            <a:bodyPr anchorCtr="0" anchor="t" bIns="28925" lIns="28925" spcFirstLastPara="1" rIns="28925" wrap="square" tIns="28925">
              <a:spAutoFit/>
            </a:bodyPr>
            <a:lstStyle/>
            <a:p>
              <a:pPr indent="0" lvl="0" marL="0" rtl="0" algn="ctr">
                <a:spcBef>
                  <a:spcPts val="0"/>
                </a:spcBef>
                <a:spcAft>
                  <a:spcPts val="0"/>
                </a:spcAft>
                <a:buNone/>
              </a:pPr>
              <a:r>
                <a:rPr b="1" lang="en-CA" sz="600">
                  <a:solidFill>
                    <a:schemeClr val="lt1"/>
                  </a:solidFill>
                  <a:latin typeface="Montserrat"/>
                  <a:ea typeface="Montserrat"/>
                  <a:cs typeface="Montserrat"/>
                  <a:sym typeface="Montserrat"/>
                </a:rPr>
                <a:t>GNG1103 / Engineering Design / Group 16</a:t>
              </a:r>
              <a:endParaRPr b="1" sz="600">
                <a:solidFill>
                  <a:schemeClr val="lt1"/>
                </a:solidFill>
                <a:latin typeface="Montserrat"/>
                <a:ea typeface="Montserrat"/>
                <a:cs typeface="Montserrat"/>
                <a:sym typeface="Montserrat"/>
              </a:endParaRPr>
            </a:p>
          </p:txBody>
        </p:sp>
        <p:pic>
          <p:nvPicPr>
            <p:cNvPr id="39" name="Google Shape;39;p5"/>
            <p:cNvPicPr preferRelativeResize="0"/>
            <p:nvPr/>
          </p:nvPicPr>
          <p:blipFill>
            <a:blip r:embed="rId2">
              <a:alphaModFix/>
            </a:blip>
            <a:stretch>
              <a:fillRect/>
            </a:stretch>
          </p:blipFill>
          <p:spPr>
            <a:xfrm>
              <a:off x="7227347" y="4624575"/>
              <a:ext cx="1604953" cy="445825"/>
            </a:xfrm>
            <a:prstGeom prst="rect">
              <a:avLst/>
            </a:prstGeom>
            <a:noFill/>
            <a:ln>
              <a:noFill/>
            </a:ln>
            <a:effectLst>
              <a:outerShdw blurRad="57150" rotWithShape="0" algn="bl" dir="5400000" dist="19050">
                <a:srgbClr val="000000">
                  <a:alpha val="50000"/>
                </a:srgbClr>
              </a:outerShdw>
            </a:effectLst>
          </p:spPr>
        </p:pic>
        <p:pic>
          <p:nvPicPr>
            <p:cNvPr id="40" name="Google Shape;40;p5"/>
            <p:cNvPicPr preferRelativeResize="0"/>
            <p:nvPr/>
          </p:nvPicPr>
          <p:blipFill>
            <a:blip r:embed="rId3">
              <a:alphaModFix/>
            </a:blip>
            <a:stretch>
              <a:fillRect/>
            </a:stretch>
          </p:blipFill>
          <p:spPr>
            <a:xfrm>
              <a:off x="311700" y="4694225"/>
              <a:ext cx="1146025" cy="306525"/>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00B3A2"/>
        </a:solidFill>
      </p:bgPr>
    </p:bg>
    <p:spTree>
      <p:nvGrpSpPr>
        <p:cNvPr id="41" name="Shape 41"/>
        <p:cNvGrpSpPr/>
        <p:nvPr/>
      </p:nvGrpSpPr>
      <p:grpSpPr>
        <a:xfrm>
          <a:off x="0" y="0"/>
          <a:ext cx="0" cy="0"/>
          <a:chOff x="0" y="0"/>
          <a:chExt cx="0" cy="0"/>
        </a:xfrm>
      </p:grpSpPr>
      <p:sp>
        <p:nvSpPr>
          <p:cNvPr id="42" name="Google Shape;42;p6"/>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grpSp>
        <p:nvGrpSpPr>
          <p:cNvPr id="44" name="Google Shape;44;p6"/>
          <p:cNvGrpSpPr/>
          <p:nvPr/>
        </p:nvGrpSpPr>
        <p:grpSpPr>
          <a:xfrm>
            <a:off x="311700" y="4637113"/>
            <a:ext cx="8520599" cy="445825"/>
            <a:chOff x="311700" y="4624575"/>
            <a:chExt cx="8520599" cy="445825"/>
          </a:xfrm>
        </p:grpSpPr>
        <p:sp>
          <p:nvSpPr>
            <p:cNvPr id="45" name="Google Shape;45;p6"/>
            <p:cNvSpPr txBox="1"/>
            <p:nvPr/>
          </p:nvSpPr>
          <p:spPr>
            <a:xfrm>
              <a:off x="2776386" y="4848282"/>
              <a:ext cx="3132300" cy="150900"/>
            </a:xfrm>
            <a:prstGeom prst="rect">
              <a:avLst/>
            </a:prstGeom>
            <a:noFill/>
            <a:ln>
              <a:noFill/>
            </a:ln>
          </p:spPr>
          <p:txBody>
            <a:bodyPr anchorCtr="0" anchor="t" bIns="28925" lIns="28925" spcFirstLastPara="1" rIns="28925" wrap="square" tIns="28925">
              <a:spAutoFit/>
            </a:bodyPr>
            <a:lstStyle/>
            <a:p>
              <a:pPr indent="0" lvl="0" marL="0" rtl="0" algn="ctr">
                <a:spcBef>
                  <a:spcPts val="0"/>
                </a:spcBef>
                <a:spcAft>
                  <a:spcPts val="0"/>
                </a:spcAft>
                <a:buNone/>
              </a:pPr>
              <a:r>
                <a:rPr b="1" lang="en-CA" sz="600">
                  <a:solidFill>
                    <a:schemeClr val="lt1"/>
                  </a:solidFill>
                  <a:latin typeface="Montserrat"/>
                  <a:ea typeface="Montserrat"/>
                  <a:cs typeface="Montserrat"/>
                  <a:sym typeface="Montserrat"/>
                </a:rPr>
                <a:t>GNG1103 / Engineering Design / Group 16</a:t>
              </a:r>
              <a:endParaRPr b="1" sz="600">
                <a:solidFill>
                  <a:schemeClr val="lt1"/>
                </a:solidFill>
                <a:latin typeface="Montserrat"/>
                <a:ea typeface="Montserrat"/>
                <a:cs typeface="Montserrat"/>
                <a:sym typeface="Montserrat"/>
              </a:endParaRPr>
            </a:p>
          </p:txBody>
        </p:sp>
        <p:pic>
          <p:nvPicPr>
            <p:cNvPr id="46" name="Google Shape;46;p6"/>
            <p:cNvPicPr preferRelativeResize="0"/>
            <p:nvPr/>
          </p:nvPicPr>
          <p:blipFill>
            <a:blip r:embed="rId2">
              <a:alphaModFix/>
            </a:blip>
            <a:stretch>
              <a:fillRect/>
            </a:stretch>
          </p:blipFill>
          <p:spPr>
            <a:xfrm>
              <a:off x="7227347" y="4624575"/>
              <a:ext cx="1604953" cy="445825"/>
            </a:xfrm>
            <a:prstGeom prst="rect">
              <a:avLst/>
            </a:prstGeom>
            <a:noFill/>
            <a:ln>
              <a:noFill/>
            </a:ln>
            <a:effectLst>
              <a:outerShdw blurRad="57150" rotWithShape="0" algn="bl" dir="5400000" dist="19050">
                <a:srgbClr val="000000">
                  <a:alpha val="50000"/>
                </a:srgbClr>
              </a:outerShdw>
            </a:effectLst>
          </p:spPr>
        </p:pic>
        <p:pic>
          <p:nvPicPr>
            <p:cNvPr id="47" name="Google Shape;47;p6"/>
            <p:cNvPicPr preferRelativeResize="0"/>
            <p:nvPr/>
          </p:nvPicPr>
          <p:blipFill>
            <a:blip r:embed="rId3">
              <a:alphaModFix/>
            </a:blip>
            <a:stretch>
              <a:fillRect/>
            </a:stretch>
          </p:blipFill>
          <p:spPr>
            <a:xfrm>
              <a:off x="311700" y="4694225"/>
              <a:ext cx="1146025" cy="306525"/>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rgbClr val="00B3A2"/>
        </a:solidFill>
      </p:bgPr>
    </p:bg>
    <p:spTree>
      <p:nvGrpSpPr>
        <p:cNvPr id="48" name="Shape 48"/>
        <p:cNvGrpSpPr/>
        <p:nvPr/>
      </p:nvGrpSpPr>
      <p:grpSpPr>
        <a:xfrm>
          <a:off x="0" y="0"/>
          <a:ext cx="0" cy="0"/>
          <a:chOff x="0" y="0"/>
          <a:chExt cx="0" cy="0"/>
        </a:xfrm>
      </p:grpSpPr>
      <p:sp>
        <p:nvSpPr>
          <p:cNvPr id="49" name="Google Shape;4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0" name="Google Shape;5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1" name="Google Shape;5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grpSp>
        <p:nvGrpSpPr>
          <p:cNvPr id="52" name="Google Shape;52;p7"/>
          <p:cNvGrpSpPr/>
          <p:nvPr/>
        </p:nvGrpSpPr>
        <p:grpSpPr>
          <a:xfrm>
            <a:off x="311700" y="4637113"/>
            <a:ext cx="8520599" cy="445825"/>
            <a:chOff x="311700" y="4624575"/>
            <a:chExt cx="8520599" cy="445825"/>
          </a:xfrm>
        </p:grpSpPr>
        <p:sp>
          <p:nvSpPr>
            <p:cNvPr id="53" name="Google Shape;53;p7"/>
            <p:cNvSpPr txBox="1"/>
            <p:nvPr/>
          </p:nvSpPr>
          <p:spPr>
            <a:xfrm>
              <a:off x="2776386" y="4848282"/>
              <a:ext cx="3132300" cy="150900"/>
            </a:xfrm>
            <a:prstGeom prst="rect">
              <a:avLst/>
            </a:prstGeom>
            <a:noFill/>
            <a:ln>
              <a:noFill/>
            </a:ln>
          </p:spPr>
          <p:txBody>
            <a:bodyPr anchorCtr="0" anchor="t" bIns="28925" lIns="28925" spcFirstLastPara="1" rIns="28925" wrap="square" tIns="28925">
              <a:spAutoFit/>
            </a:bodyPr>
            <a:lstStyle/>
            <a:p>
              <a:pPr indent="0" lvl="0" marL="0" rtl="0" algn="ctr">
                <a:spcBef>
                  <a:spcPts val="0"/>
                </a:spcBef>
                <a:spcAft>
                  <a:spcPts val="0"/>
                </a:spcAft>
                <a:buNone/>
              </a:pPr>
              <a:r>
                <a:rPr b="1" lang="en-CA" sz="600">
                  <a:solidFill>
                    <a:schemeClr val="lt1"/>
                  </a:solidFill>
                  <a:latin typeface="Montserrat"/>
                  <a:ea typeface="Montserrat"/>
                  <a:cs typeface="Montserrat"/>
                  <a:sym typeface="Montserrat"/>
                </a:rPr>
                <a:t>GNG1103 / Engineering Design / Group 16</a:t>
              </a:r>
              <a:endParaRPr b="1" sz="600">
                <a:solidFill>
                  <a:schemeClr val="lt1"/>
                </a:solidFill>
                <a:latin typeface="Montserrat"/>
                <a:ea typeface="Montserrat"/>
                <a:cs typeface="Montserrat"/>
                <a:sym typeface="Montserrat"/>
              </a:endParaRPr>
            </a:p>
          </p:txBody>
        </p:sp>
        <p:pic>
          <p:nvPicPr>
            <p:cNvPr id="54" name="Google Shape;54;p7"/>
            <p:cNvPicPr preferRelativeResize="0"/>
            <p:nvPr/>
          </p:nvPicPr>
          <p:blipFill>
            <a:blip r:embed="rId2">
              <a:alphaModFix/>
            </a:blip>
            <a:stretch>
              <a:fillRect/>
            </a:stretch>
          </p:blipFill>
          <p:spPr>
            <a:xfrm>
              <a:off x="7227347" y="4624575"/>
              <a:ext cx="1604953" cy="445825"/>
            </a:xfrm>
            <a:prstGeom prst="rect">
              <a:avLst/>
            </a:prstGeom>
            <a:noFill/>
            <a:ln>
              <a:noFill/>
            </a:ln>
            <a:effectLst>
              <a:outerShdw blurRad="57150" rotWithShape="0" algn="bl" dir="5400000" dist="19050">
                <a:srgbClr val="000000">
                  <a:alpha val="50000"/>
                </a:srgbClr>
              </a:outerShdw>
            </a:effectLst>
          </p:spPr>
        </p:pic>
        <p:pic>
          <p:nvPicPr>
            <p:cNvPr id="55" name="Google Shape;55;p7"/>
            <p:cNvPicPr preferRelativeResize="0"/>
            <p:nvPr/>
          </p:nvPicPr>
          <p:blipFill>
            <a:blip r:embed="rId3">
              <a:alphaModFix/>
            </a:blip>
            <a:stretch>
              <a:fillRect/>
            </a:stretch>
          </p:blipFill>
          <p:spPr>
            <a:xfrm>
              <a:off x="311700" y="4694225"/>
              <a:ext cx="1146025" cy="306525"/>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0B3A2"/>
        </a:solidFill>
      </p:bgPr>
    </p:bg>
    <p:spTree>
      <p:nvGrpSpPr>
        <p:cNvPr id="56" name="Shape 56"/>
        <p:cNvGrpSpPr/>
        <p:nvPr/>
      </p:nvGrpSpPr>
      <p:grpSpPr>
        <a:xfrm>
          <a:off x="0" y="0"/>
          <a:ext cx="0" cy="0"/>
          <a:chOff x="0" y="0"/>
          <a:chExt cx="0" cy="0"/>
        </a:xfrm>
      </p:grpSpPr>
      <p:sp>
        <p:nvSpPr>
          <p:cNvPr id="57" name="Google Shape;57;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8" name="Google Shape;5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grpSp>
        <p:nvGrpSpPr>
          <p:cNvPr id="59" name="Google Shape;59;p8"/>
          <p:cNvGrpSpPr/>
          <p:nvPr/>
        </p:nvGrpSpPr>
        <p:grpSpPr>
          <a:xfrm>
            <a:off x="311700" y="4637113"/>
            <a:ext cx="8520599" cy="445825"/>
            <a:chOff x="311700" y="4624575"/>
            <a:chExt cx="8520599" cy="445825"/>
          </a:xfrm>
        </p:grpSpPr>
        <p:sp>
          <p:nvSpPr>
            <p:cNvPr id="60" name="Google Shape;60;p8"/>
            <p:cNvSpPr txBox="1"/>
            <p:nvPr/>
          </p:nvSpPr>
          <p:spPr>
            <a:xfrm>
              <a:off x="2776386" y="4848282"/>
              <a:ext cx="3132300" cy="150900"/>
            </a:xfrm>
            <a:prstGeom prst="rect">
              <a:avLst/>
            </a:prstGeom>
            <a:noFill/>
            <a:ln>
              <a:noFill/>
            </a:ln>
          </p:spPr>
          <p:txBody>
            <a:bodyPr anchorCtr="0" anchor="t" bIns="28925" lIns="28925" spcFirstLastPara="1" rIns="28925" wrap="square" tIns="28925">
              <a:spAutoFit/>
            </a:bodyPr>
            <a:lstStyle/>
            <a:p>
              <a:pPr indent="0" lvl="0" marL="0" rtl="0" algn="ctr">
                <a:spcBef>
                  <a:spcPts val="0"/>
                </a:spcBef>
                <a:spcAft>
                  <a:spcPts val="0"/>
                </a:spcAft>
                <a:buNone/>
              </a:pPr>
              <a:r>
                <a:rPr b="1" lang="en-CA" sz="600">
                  <a:solidFill>
                    <a:schemeClr val="lt1"/>
                  </a:solidFill>
                  <a:latin typeface="Montserrat"/>
                  <a:ea typeface="Montserrat"/>
                  <a:cs typeface="Montserrat"/>
                  <a:sym typeface="Montserrat"/>
                </a:rPr>
                <a:t>GNG1103 / Engineering Design / Group 16</a:t>
              </a:r>
              <a:endParaRPr b="1" sz="600">
                <a:solidFill>
                  <a:schemeClr val="lt1"/>
                </a:solidFill>
                <a:latin typeface="Montserrat"/>
                <a:ea typeface="Montserrat"/>
                <a:cs typeface="Montserrat"/>
                <a:sym typeface="Montserrat"/>
              </a:endParaRPr>
            </a:p>
          </p:txBody>
        </p:sp>
        <p:pic>
          <p:nvPicPr>
            <p:cNvPr id="61" name="Google Shape;61;p8"/>
            <p:cNvPicPr preferRelativeResize="0"/>
            <p:nvPr/>
          </p:nvPicPr>
          <p:blipFill>
            <a:blip r:embed="rId2">
              <a:alphaModFix/>
            </a:blip>
            <a:stretch>
              <a:fillRect/>
            </a:stretch>
          </p:blipFill>
          <p:spPr>
            <a:xfrm>
              <a:off x="7227347" y="4624575"/>
              <a:ext cx="1604953" cy="445825"/>
            </a:xfrm>
            <a:prstGeom prst="rect">
              <a:avLst/>
            </a:prstGeom>
            <a:noFill/>
            <a:ln>
              <a:noFill/>
            </a:ln>
            <a:effectLst>
              <a:outerShdw blurRad="57150" rotWithShape="0" algn="bl" dir="5400000" dist="19050">
                <a:srgbClr val="000000">
                  <a:alpha val="50000"/>
                </a:srgbClr>
              </a:outerShdw>
            </a:effectLst>
          </p:spPr>
        </p:pic>
        <p:pic>
          <p:nvPicPr>
            <p:cNvPr id="62" name="Google Shape;62;p8"/>
            <p:cNvPicPr preferRelativeResize="0"/>
            <p:nvPr/>
          </p:nvPicPr>
          <p:blipFill>
            <a:blip r:embed="rId3">
              <a:alphaModFix/>
            </a:blip>
            <a:stretch>
              <a:fillRect/>
            </a:stretch>
          </p:blipFill>
          <p:spPr>
            <a:xfrm>
              <a:off x="311700" y="4694225"/>
              <a:ext cx="1146025" cy="306525"/>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0B3A2"/>
        </a:solidFill>
      </p:bgPr>
    </p:bg>
    <p:spTree>
      <p:nvGrpSpPr>
        <p:cNvPr id="63" name="Shape 63"/>
        <p:cNvGrpSpPr/>
        <p:nvPr/>
      </p:nvGrpSpPr>
      <p:grpSpPr>
        <a:xfrm>
          <a:off x="0" y="0"/>
          <a:ext cx="0" cy="0"/>
          <a:chOff x="0" y="0"/>
          <a:chExt cx="0" cy="0"/>
        </a:xfrm>
      </p:grpSpPr>
      <p:sp>
        <p:nvSpPr>
          <p:cNvPr id="64" name="Google Shape;64;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200"/>
              <a:buNone/>
              <a:defRPr sz="4200">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6" name="Google Shape;66;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2100"/>
              <a:buNone/>
              <a:defRPr sz="21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7" name="Google Shape;67;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8" name="Google Shape;6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grpSp>
        <p:nvGrpSpPr>
          <p:cNvPr id="69" name="Google Shape;69;p9"/>
          <p:cNvGrpSpPr/>
          <p:nvPr/>
        </p:nvGrpSpPr>
        <p:grpSpPr>
          <a:xfrm>
            <a:off x="311700" y="4637113"/>
            <a:ext cx="8520599" cy="445825"/>
            <a:chOff x="311700" y="4624575"/>
            <a:chExt cx="8520599" cy="445825"/>
          </a:xfrm>
        </p:grpSpPr>
        <p:sp>
          <p:nvSpPr>
            <p:cNvPr id="70" name="Google Shape;70;p9"/>
            <p:cNvSpPr txBox="1"/>
            <p:nvPr/>
          </p:nvSpPr>
          <p:spPr>
            <a:xfrm>
              <a:off x="2776386" y="4848282"/>
              <a:ext cx="3132300" cy="150900"/>
            </a:xfrm>
            <a:prstGeom prst="rect">
              <a:avLst/>
            </a:prstGeom>
            <a:noFill/>
            <a:ln>
              <a:noFill/>
            </a:ln>
          </p:spPr>
          <p:txBody>
            <a:bodyPr anchorCtr="0" anchor="t" bIns="28925" lIns="28925" spcFirstLastPara="1" rIns="28925" wrap="square" tIns="28925">
              <a:spAutoFit/>
            </a:bodyPr>
            <a:lstStyle/>
            <a:p>
              <a:pPr indent="0" lvl="0" marL="0" rtl="0" algn="ctr">
                <a:spcBef>
                  <a:spcPts val="0"/>
                </a:spcBef>
                <a:spcAft>
                  <a:spcPts val="0"/>
                </a:spcAft>
                <a:buNone/>
              </a:pPr>
              <a:r>
                <a:rPr b="1" lang="en-CA" sz="600">
                  <a:solidFill>
                    <a:schemeClr val="lt1"/>
                  </a:solidFill>
                  <a:latin typeface="Montserrat"/>
                  <a:ea typeface="Montserrat"/>
                  <a:cs typeface="Montserrat"/>
                  <a:sym typeface="Montserrat"/>
                </a:rPr>
                <a:t>GNG1103 / Engineering Design / Group 16</a:t>
              </a:r>
              <a:endParaRPr b="1" sz="600">
                <a:solidFill>
                  <a:schemeClr val="lt1"/>
                </a:solidFill>
                <a:latin typeface="Montserrat"/>
                <a:ea typeface="Montserrat"/>
                <a:cs typeface="Montserrat"/>
                <a:sym typeface="Montserrat"/>
              </a:endParaRPr>
            </a:p>
          </p:txBody>
        </p:sp>
        <p:pic>
          <p:nvPicPr>
            <p:cNvPr id="71" name="Google Shape;71;p9"/>
            <p:cNvPicPr preferRelativeResize="0"/>
            <p:nvPr/>
          </p:nvPicPr>
          <p:blipFill>
            <a:blip r:embed="rId2">
              <a:alphaModFix/>
            </a:blip>
            <a:stretch>
              <a:fillRect/>
            </a:stretch>
          </p:blipFill>
          <p:spPr>
            <a:xfrm>
              <a:off x="7227347" y="4624575"/>
              <a:ext cx="1604953" cy="445825"/>
            </a:xfrm>
            <a:prstGeom prst="rect">
              <a:avLst/>
            </a:prstGeom>
            <a:noFill/>
            <a:ln>
              <a:noFill/>
            </a:ln>
            <a:effectLst>
              <a:outerShdw blurRad="57150" rotWithShape="0" algn="bl" dir="5400000" dist="19050">
                <a:srgbClr val="000000">
                  <a:alpha val="50000"/>
                </a:srgbClr>
              </a:outerShdw>
            </a:effectLst>
          </p:spPr>
        </p:pic>
        <p:pic>
          <p:nvPicPr>
            <p:cNvPr id="72" name="Google Shape;72;p9"/>
            <p:cNvPicPr preferRelativeResize="0"/>
            <p:nvPr/>
          </p:nvPicPr>
          <p:blipFill>
            <a:blip r:embed="rId3">
              <a:alphaModFix/>
            </a:blip>
            <a:stretch>
              <a:fillRect/>
            </a:stretch>
          </p:blipFill>
          <p:spPr>
            <a:xfrm>
              <a:off x="311700" y="4694225"/>
              <a:ext cx="1146025" cy="306525"/>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rgbClr val="00B3A2"/>
        </a:solidFill>
      </p:bgPr>
    </p:bg>
    <p:spTree>
      <p:nvGrpSpPr>
        <p:cNvPr id="73" name="Shape 73"/>
        <p:cNvGrpSpPr/>
        <p:nvPr/>
      </p:nvGrpSpPr>
      <p:grpSpPr>
        <a:xfrm>
          <a:off x="0" y="0"/>
          <a:ext cx="0" cy="0"/>
          <a:chOff x="0" y="0"/>
          <a:chExt cx="0" cy="0"/>
        </a:xfrm>
      </p:grpSpPr>
      <p:sp>
        <p:nvSpPr>
          <p:cNvPr id="74" name="Google Shape;7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75" name="Google Shape;7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grpSp>
        <p:nvGrpSpPr>
          <p:cNvPr id="76" name="Google Shape;76;p10"/>
          <p:cNvGrpSpPr/>
          <p:nvPr/>
        </p:nvGrpSpPr>
        <p:grpSpPr>
          <a:xfrm>
            <a:off x="311700" y="4637113"/>
            <a:ext cx="8520599" cy="445825"/>
            <a:chOff x="311700" y="4624575"/>
            <a:chExt cx="8520599" cy="445825"/>
          </a:xfrm>
        </p:grpSpPr>
        <p:sp>
          <p:nvSpPr>
            <p:cNvPr id="77" name="Google Shape;77;p10"/>
            <p:cNvSpPr txBox="1"/>
            <p:nvPr/>
          </p:nvSpPr>
          <p:spPr>
            <a:xfrm>
              <a:off x="2776386" y="4848282"/>
              <a:ext cx="3132300" cy="150900"/>
            </a:xfrm>
            <a:prstGeom prst="rect">
              <a:avLst/>
            </a:prstGeom>
            <a:noFill/>
            <a:ln>
              <a:noFill/>
            </a:ln>
          </p:spPr>
          <p:txBody>
            <a:bodyPr anchorCtr="0" anchor="t" bIns="28925" lIns="28925" spcFirstLastPara="1" rIns="28925" wrap="square" tIns="28925">
              <a:spAutoFit/>
            </a:bodyPr>
            <a:lstStyle/>
            <a:p>
              <a:pPr indent="0" lvl="0" marL="0" rtl="0" algn="ctr">
                <a:spcBef>
                  <a:spcPts val="0"/>
                </a:spcBef>
                <a:spcAft>
                  <a:spcPts val="0"/>
                </a:spcAft>
                <a:buNone/>
              </a:pPr>
              <a:r>
                <a:rPr b="1" lang="en-CA" sz="600">
                  <a:solidFill>
                    <a:schemeClr val="lt1"/>
                  </a:solidFill>
                  <a:latin typeface="Montserrat"/>
                  <a:ea typeface="Montserrat"/>
                  <a:cs typeface="Montserrat"/>
                  <a:sym typeface="Montserrat"/>
                </a:rPr>
                <a:t>GNG1103 / Engineering Design / Group 16</a:t>
              </a:r>
              <a:endParaRPr b="1" sz="600">
                <a:solidFill>
                  <a:schemeClr val="lt1"/>
                </a:solidFill>
                <a:latin typeface="Montserrat"/>
                <a:ea typeface="Montserrat"/>
                <a:cs typeface="Montserrat"/>
                <a:sym typeface="Montserrat"/>
              </a:endParaRPr>
            </a:p>
          </p:txBody>
        </p:sp>
        <p:pic>
          <p:nvPicPr>
            <p:cNvPr id="78" name="Google Shape;78;p10"/>
            <p:cNvPicPr preferRelativeResize="0"/>
            <p:nvPr/>
          </p:nvPicPr>
          <p:blipFill>
            <a:blip r:embed="rId2">
              <a:alphaModFix/>
            </a:blip>
            <a:stretch>
              <a:fillRect/>
            </a:stretch>
          </p:blipFill>
          <p:spPr>
            <a:xfrm>
              <a:off x="7227347" y="4624575"/>
              <a:ext cx="1604953" cy="445825"/>
            </a:xfrm>
            <a:prstGeom prst="rect">
              <a:avLst/>
            </a:prstGeom>
            <a:noFill/>
            <a:ln>
              <a:noFill/>
            </a:ln>
            <a:effectLst>
              <a:outerShdw blurRad="57150" rotWithShape="0" algn="bl" dir="5400000" dist="19050">
                <a:srgbClr val="000000">
                  <a:alpha val="50000"/>
                </a:srgbClr>
              </a:outerShdw>
            </a:effectLst>
          </p:spPr>
        </p:pic>
        <p:pic>
          <p:nvPicPr>
            <p:cNvPr id="79" name="Google Shape;79;p10"/>
            <p:cNvPicPr preferRelativeResize="0"/>
            <p:nvPr/>
          </p:nvPicPr>
          <p:blipFill>
            <a:blip r:embed="rId3">
              <a:alphaModFix/>
            </a:blip>
            <a:stretch>
              <a:fillRect/>
            </a:stretch>
          </p:blipFill>
          <p:spPr>
            <a:xfrm>
              <a:off x="311700" y="4694225"/>
              <a:ext cx="1146025" cy="306525"/>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C4B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a:spcBef>
                <a:spcPts val="0"/>
              </a:spcBef>
              <a:spcAft>
                <a:spcPts val="0"/>
              </a:spcAft>
              <a:buClr>
                <a:schemeClr val="lt1"/>
              </a:buClr>
              <a:buSzPts val="2800"/>
              <a:buFont typeface="Figtree"/>
              <a:buNone/>
              <a:defRPr b="1" sz="2800">
                <a:solidFill>
                  <a:schemeClr val="lt1"/>
                </a:solidFill>
                <a:latin typeface="Figtree"/>
                <a:ea typeface="Figtree"/>
                <a:cs typeface="Figtree"/>
                <a:sym typeface="Figtre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1"/>
              </a:buClr>
              <a:buSzPts val="1800"/>
              <a:buFont typeface="Figtree"/>
              <a:buChar char="●"/>
              <a:defRPr sz="1800">
                <a:solidFill>
                  <a:schemeClr val="lt1"/>
                </a:solidFill>
                <a:latin typeface="Figtree"/>
                <a:ea typeface="Figtree"/>
                <a:cs typeface="Figtree"/>
                <a:sym typeface="Figtree"/>
              </a:defRPr>
            </a:lvl1pPr>
            <a:lvl2pPr indent="-317500" lvl="1" marL="9144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2pPr>
            <a:lvl3pPr indent="-317500" lvl="2" marL="13716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3pPr>
            <a:lvl4pPr indent="-317500" lvl="3" marL="18288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4pPr>
            <a:lvl5pPr indent="-317500" lvl="4" marL="22860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5pPr>
            <a:lvl6pPr indent="-317500" lvl="5" marL="27432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6pPr>
            <a:lvl7pPr indent="-317500" lvl="6" marL="32004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7pPr>
            <a:lvl8pPr indent="-317500" lvl="7" marL="36576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8pPr>
            <a:lvl9pPr indent="-317500" lvl="8" marL="41148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p14:dur="200">
        <p:fade/>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2.jp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jpg"/><Relationship Id="rId4" Type="http://schemas.openxmlformats.org/officeDocument/2006/relationships/image" Target="../media/image10.png"/><Relationship Id="rId5" Type="http://schemas.openxmlformats.org/officeDocument/2006/relationships/image" Target="../media/image4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21.jpg"/><Relationship Id="rId5" Type="http://schemas.openxmlformats.org/officeDocument/2006/relationships/image" Target="../media/image24.jpg"/><Relationship Id="rId6" Type="http://schemas.openxmlformats.org/officeDocument/2006/relationships/image" Target="../media/image45.jpg"/><Relationship Id="rId7"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0"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22.png"/><Relationship Id="rId8"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0.png"/><Relationship Id="rId8"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7.png"/><Relationship Id="rId5" Type="http://schemas.openxmlformats.org/officeDocument/2006/relationships/image" Target="../media/image44.png"/><Relationship Id="rId6" Type="http://schemas.openxmlformats.org/officeDocument/2006/relationships/image" Target="../media/image39.png"/><Relationship Id="rId7"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4"/>
          <p:cNvSpPr/>
          <p:nvPr/>
        </p:nvSpPr>
        <p:spPr>
          <a:xfrm>
            <a:off x="-129000" y="1786500"/>
            <a:ext cx="9402000" cy="1570500"/>
          </a:xfrm>
          <a:prstGeom prst="rect">
            <a:avLst/>
          </a:prstGeom>
          <a:solidFill>
            <a:schemeClr val="lt1"/>
          </a:solidFill>
          <a:ln cap="flat" cmpd="sng" w="38100">
            <a:solidFill>
              <a:srgbClr val="CFE2F3"/>
            </a:solidFill>
            <a:prstDash val="lgDash"/>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8" name="Google Shape;188;p14"/>
          <p:cNvPicPr preferRelativeResize="0"/>
          <p:nvPr/>
        </p:nvPicPr>
        <p:blipFill>
          <a:blip r:embed="rId3">
            <a:alphaModFix/>
          </a:blip>
          <a:stretch>
            <a:fillRect/>
          </a:stretch>
        </p:blipFill>
        <p:spPr>
          <a:xfrm>
            <a:off x="4965525" y="1924588"/>
            <a:ext cx="1335525" cy="1335525"/>
          </a:xfrm>
          <a:prstGeom prst="rect">
            <a:avLst/>
          </a:prstGeom>
          <a:noFill/>
          <a:ln>
            <a:noFill/>
          </a:ln>
        </p:spPr>
      </p:pic>
      <p:sp>
        <p:nvSpPr>
          <p:cNvPr id="189" name="Google Shape;189;p14"/>
          <p:cNvSpPr/>
          <p:nvPr/>
        </p:nvSpPr>
        <p:spPr>
          <a:xfrm>
            <a:off x="4408491" y="2382900"/>
            <a:ext cx="377700" cy="377700"/>
          </a:xfrm>
          <a:prstGeom prst="mathMultiply">
            <a:avLst>
              <a:gd fmla="val 23520" name="adj1"/>
            </a:avLst>
          </a:prstGeom>
          <a:solidFill>
            <a:srgbClr val="434343"/>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endParaRPr>
          </a:p>
        </p:txBody>
      </p:sp>
      <p:sp>
        <p:nvSpPr>
          <p:cNvPr id="190" name="Google Shape;190;p14"/>
          <p:cNvSpPr txBox="1"/>
          <p:nvPr>
            <p:ph idx="4294967295" type="title"/>
          </p:nvPr>
        </p:nvSpPr>
        <p:spPr>
          <a:xfrm>
            <a:off x="2364750" y="3550300"/>
            <a:ext cx="4465200" cy="572700"/>
          </a:xfrm>
          <a:prstGeom prst="rect">
            <a:avLst/>
          </a:prstGeom>
          <a:effectLst>
            <a:outerShdw blurRad="57150" rotWithShape="0" algn="bl" dir="5400000" dist="19050">
              <a:srgbClr val="000000">
                <a:alpha val="63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chemeClr val="lt1"/>
                </a:solidFill>
                <a:latin typeface="Figtree"/>
                <a:ea typeface="Figtree"/>
                <a:cs typeface="Figtree"/>
                <a:sym typeface="Figtree"/>
              </a:rPr>
              <a:t>Group 16 - Sample Snatchers</a:t>
            </a:r>
            <a:endParaRPr>
              <a:solidFill>
                <a:schemeClr val="lt1"/>
              </a:solidFill>
              <a:latin typeface="Figtree"/>
              <a:ea typeface="Figtree"/>
              <a:cs typeface="Figtree"/>
              <a:sym typeface="Figtree"/>
            </a:endParaRPr>
          </a:p>
        </p:txBody>
      </p:sp>
      <p:pic>
        <p:nvPicPr>
          <p:cNvPr id="191" name="Google Shape;191;p14"/>
          <p:cNvPicPr preferRelativeResize="0"/>
          <p:nvPr/>
        </p:nvPicPr>
        <p:blipFill rotWithShape="1">
          <a:blip r:embed="rId4">
            <a:alphaModFix/>
          </a:blip>
          <a:srcRect b="36716" l="-3689" r="3690" t="22859"/>
          <a:stretch/>
        </p:blipFill>
        <p:spPr>
          <a:xfrm>
            <a:off x="2893652" y="2739163"/>
            <a:ext cx="1571705" cy="444684"/>
          </a:xfrm>
          <a:prstGeom prst="rect">
            <a:avLst/>
          </a:prstGeom>
          <a:noFill/>
          <a:ln>
            <a:noFill/>
          </a:ln>
        </p:spPr>
      </p:pic>
      <p:pic>
        <p:nvPicPr>
          <p:cNvPr id="192" name="Google Shape;192;p14"/>
          <p:cNvPicPr preferRelativeResize="0"/>
          <p:nvPr/>
        </p:nvPicPr>
        <p:blipFill rotWithShape="1">
          <a:blip r:embed="rId5">
            <a:alphaModFix/>
          </a:blip>
          <a:srcRect b="0" l="3642" r="0" t="9313"/>
          <a:stretch/>
        </p:blipFill>
        <p:spPr>
          <a:xfrm>
            <a:off x="3178750" y="1924600"/>
            <a:ext cx="1001500" cy="912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3"/>
          <p:cNvSpPr txBox="1"/>
          <p:nvPr>
            <p:ph type="title"/>
          </p:nvPr>
        </p:nvSpPr>
        <p:spPr>
          <a:xfrm>
            <a:off x="311700" y="128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Benchmarking</a:t>
            </a:r>
            <a:endParaRPr/>
          </a:p>
        </p:txBody>
      </p:sp>
      <p:graphicFrame>
        <p:nvGraphicFramePr>
          <p:cNvPr id="266" name="Google Shape;266;p23"/>
          <p:cNvGraphicFramePr/>
          <p:nvPr/>
        </p:nvGraphicFramePr>
        <p:xfrm>
          <a:off x="415550" y="816950"/>
          <a:ext cx="3000000" cy="3000000"/>
        </p:xfrm>
        <a:graphic>
          <a:graphicData uri="http://schemas.openxmlformats.org/drawingml/2006/table">
            <a:tbl>
              <a:tblPr>
                <a:noFill/>
                <a:tableStyleId>{4EF68B7D-75FB-4854-B2AE-D2D610F55C77}</a:tableStyleId>
              </a:tblPr>
              <a:tblGrid>
                <a:gridCol w="1162950"/>
                <a:gridCol w="1162950"/>
                <a:gridCol w="1162950"/>
                <a:gridCol w="1162950"/>
                <a:gridCol w="1162950"/>
                <a:gridCol w="1162950"/>
                <a:gridCol w="1162950"/>
              </a:tblGrid>
              <a:tr h="257000">
                <a:tc rowSpan="2">
                  <a:txBody>
                    <a:bodyPr/>
                    <a:lstStyle/>
                    <a:p>
                      <a:pPr indent="0" lvl="0" marL="0" rtl="0" algn="ctr">
                        <a:lnSpc>
                          <a:spcPct val="115000"/>
                        </a:lnSpc>
                        <a:spcBef>
                          <a:spcPts val="0"/>
                        </a:spcBef>
                        <a:spcAft>
                          <a:spcPts val="0"/>
                        </a:spcAft>
                        <a:buNone/>
                      </a:pPr>
                      <a:r>
                        <a:rPr b="1" lang="en-CA" sz="900">
                          <a:solidFill>
                            <a:srgbClr val="FFFFFF"/>
                          </a:solidFill>
                          <a:latin typeface="Times New Roman"/>
                          <a:ea typeface="Times New Roman"/>
                          <a:cs typeface="Times New Roman"/>
                          <a:sym typeface="Times New Roman"/>
                        </a:rPr>
                        <a:t>Device</a:t>
                      </a:r>
                      <a:endParaRPr b="1" sz="9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CA" sz="900">
                          <a:solidFill>
                            <a:srgbClr val="FFFFFF"/>
                          </a:solidFill>
                          <a:latin typeface="Times New Roman"/>
                          <a:ea typeface="Times New Roman"/>
                          <a:cs typeface="Times New Roman"/>
                          <a:sym typeface="Times New Roman"/>
                        </a:rPr>
                        <a:t>Specifications ⬇️</a:t>
                      </a:r>
                      <a:endParaRPr b="1" sz="900">
                        <a:solidFill>
                          <a:srgbClr val="FFFFFF"/>
                        </a:solidFill>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1C4587"/>
                    </a:solidFill>
                  </a:tcPr>
                </a:tc>
                <a:tc rowSpan="2">
                  <a:txBody>
                    <a:bodyPr/>
                    <a:lstStyle/>
                    <a:p>
                      <a:pPr indent="0" lvl="0" marL="0" rtl="0" algn="ctr">
                        <a:lnSpc>
                          <a:spcPct val="115000"/>
                        </a:lnSpc>
                        <a:spcBef>
                          <a:spcPts val="0"/>
                        </a:spcBef>
                        <a:spcAft>
                          <a:spcPts val="0"/>
                        </a:spcAft>
                        <a:buNone/>
                      </a:pPr>
                      <a:r>
                        <a:rPr b="1" lang="en-CA" sz="1000">
                          <a:solidFill>
                            <a:srgbClr val="FFFFFF"/>
                          </a:solidFill>
                          <a:latin typeface="Times New Roman"/>
                          <a:ea typeface="Times New Roman"/>
                          <a:cs typeface="Times New Roman"/>
                          <a:sym typeface="Times New Roman"/>
                        </a:rPr>
                        <a:t>Device ➡️</a:t>
                      </a:r>
                      <a:endParaRPr b="1" sz="1000">
                        <a:solidFill>
                          <a:srgbClr val="FFFFFF"/>
                        </a:solidFill>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1C4587"/>
                    </a:solidFill>
                  </a:tcPr>
                </a:tc>
                <a:tc rowSpan="2">
                  <a:txBody>
                    <a:bodyPr/>
                    <a:lstStyle/>
                    <a:p>
                      <a:pPr indent="0" lvl="0" marL="0" rtl="0" algn="ctr">
                        <a:lnSpc>
                          <a:spcPct val="115000"/>
                        </a:lnSpc>
                        <a:spcBef>
                          <a:spcPts val="0"/>
                        </a:spcBef>
                        <a:spcAft>
                          <a:spcPts val="0"/>
                        </a:spcAft>
                        <a:buNone/>
                      </a:pPr>
                      <a:r>
                        <a:rPr b="1" lang="en-CA" sz="1000">
                          <a:solidFill>
                            <a:srgbClr val="FFFFFF"/>
                          </a:solidFill>
                          <a:latin typeface="Times New Roman"/>
                          <a:ea typeface="Times New Roman"/>
                          <a:cs typeface="Times New Roman"/>
                          <a:sym typeface="Times New Roman"/>
                        </a:rPr>
                        <a:t>CWEST</a:t>
                      </a:r>
                      <a:endParaRPr b="1" sz="1000">
                        <a:solidFill>
                          <a:srgbClr val="FFFFFF"/>
                        </a:solidFill>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1C4587"/>
                    </a:solidFill>
                  </a:tcPr>
                </a:tc>
                <a:tc rowSpan="2">
                  <a:txBody>
                    <a:bodyPr/>
                    <a:lstStyle/>
                    <a:p>
                      <a:pPr indent="0" lvl="0" marL="0" rtl="0" algn="ctr">
                        <a:lnSpc>
                          <a:spcPct val="115000"/>
                        </a:lnSpc>
                        <a:spcBef>
                          <a:spcPts val="0"/>
                        </a:spcBef>
                        <a:spcAft>
                          <a:spcPts val="0"/>
                        </a:spcAft>
                        <a:buNone/>
                      </a:pPr>
                      <a:r>
                        <a:rPr b="1" lang="en-CA" sz="1000">
                          <a:solidFill>
                            <a:srgbClr val="FFFFFF"/>
                          </a:solidFill>
                          <a:latin typeface="Times New Roman"/>
                          <a:ea typeface="Times New Roman"/>
                          <a:cs typeface="Times New Roman"/>
                          <a:sym typeface="Times New Roman"/>
                        </a:rPr>
                        <a:t>Arterial Catheter</a:t>
                      </a:r>
                      <a:endParaRPr b="1" sz="1000">
                        <a:solidFill>
                          <a:srgbClr val="FFFFFF"/>
                        </a:solidFill>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1C4587"/>
                    </a:solidFill>
                  </a:tcPr>
                </a:tc>
                <a:tc rowSpan="2">
                  <a:txBody>
                    <a:bodyPr/>
                    <a:lstStyle/>
                    <a:p>
                      <a:pPr indent="0" lvl="0" marL="0" rtl="0" algn="ctr">
                        <a:lnSpc>
                          <a:spcPct val="115000"/>
                        </a:lnSpc>
                        <a:spcBef>
                          <a:spcPts val="0"/>
                        </a:spcBef>
                        <a:spcAft>
                          <a:spcPts val="0"/>
                        </a:spcAft>
                        <a:buNone/>
                      </a:pPr>
                      <a:r>
                        <a:rPr b="1" lang="en-CA" sz="1000">
                          <a:solidFill>
                            <a:srgbClr val="FFFFFF"/>
                          </a:solidFill>
                          <a:latin typeface="Times New Roman"/>
                          <a:ea typeface="Times New Roman"/>
                          <a:cs typeface="Times New Roman"/>
                          <a:sym typeface="Times New Roman"/>
                        </a:rPr>
                        <a:t>Drain Snake</a:t>
                      </a:r>
                      <a:endParaRPr b="1" sz="1000">
                        <a:solidFill>
                          <a:srgbClr val="FFFFFF"/>
                        </a:solidFill>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1C4587"/>
                    </a:solidFill>
                  </a:tcPr>
                </a:tc>
                <a:tc rowSpan="2">
                  <a:txBody>
                    <a:bodyPr/>
                    <a:lstStyle/>
                    <a:p>
                      <a:pPr indent="0" lvl="0" marL="0" rtl="0" algn="ctr">
                        <a:lnSpc>
                          <a:spcPct val="115000"/>
                        </a:lnSpc>
                        <a:spcBef>
                          <a:spcPts val="0"/>
                        </a:spcBef>
                        <a:spcAft>
                          <a:spcPts val="0"/>
                        </a:spcAft>
                        <a:buNone/>
                      </a:pPr>
                      <a:r>
                        <a:rPr b="1" lang="en-CA" sz="1000">
                          <a:solidFill>
                            <a:srgbClr val="FFFFFF"/>
                          </a:solidFill>
                          <a:latin typeface="Times New Roman"/>
                          <a:ea typeface="Times New Roman"/>
                          <a:cs typeface="Times New Roman"/>
                          <a:sym typeface="Times New Roman"/>
                        </a:rPr>
                        <a:t>CSA420 Endress</a:t>
                      </a:r>
                      <a:endParaRPr b="1" sz="1000">
                        <a:solidFill>
                          <a:srgbClr val="FFFFFF"/>
                        </a:solidFill>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1C4587"/>
                    </a:solidFill>
                  </a:tcPr>
                </a:tc>
                <a:tc rowSpan="2">
                  <a:txBody>
                    <a:bodyPr/>
                    <a:lstStyle/>
                    <a:p>
                      <a:pPr indent="0" lvl="0" marL="0" rtl="0" algn="ctr">
                        <a:lnSpc>
                          <a:spcPct val="115000"/>
                        </a:lnSpc>
                        <a:spcBef>
                          <a:spcPts val="0"/>
                        </a:spcBef>
                        <a:spcAft>
                          <a:spcPts val="0"/>
                        </a:spcAft>
                        <a:buNone/>
                      </a:pPr>
                      <a:r>
                        <a:rPr b="1" lang="en-CA" sz="1000">
                          <a:solidFill>
                            <a:srgbClr val="FFFFFF"/>
                          </a:solidFill>
                          <a:latin typeface="Times New Roman"/>
                          <a:ea typeface="Times New Roman"/>
                          <a:cs typeface="Times New Roman"/>
                          <a:sym typeface="Times New Roman"/>
                        </a:rPr>
                        <a:t>Mars Rover -</a:t>
                      </a:r>
                      <a:endParaRPr b="1" sz="10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CA" sz="1000">
                          <a:solidFill>
                            <a:srgbClr val="FFFFFF"/>
                          </a:solidFill>
                          <a:latin typeface="Times New Roman"/>
                          <a:ea typeface="Times New Roman"/>
                          <a:cs typeface="Times New Roman"/>
                          <a:sym typeface="Times New Roman"/>
                        </a:rPr>
                        <a:t>Curiosity</a:t>
                      </a:r>
                      <a:endParaRPr b="1" sz="1000">
                        <a:solidFill>
                          <a:srgbClr val="FFFFFF"/>
                        </a:solidFill>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1C4587"/>
                    </a:solidFill>
                  </a:tcPr>
                </a:tc>
              </a:tr>
              <a:tr h="305900">
                <a:tc vMerge="1"/>
                <a:tc vMerge="1"/>
                <a:tc vMerge="1"/>
                <a:tc vMerge="1"/>
                <a:tc vMerge="1"/>
                <a:tc vMerge="1"/>
                <a:tc vMerge="1"/>
              </a:tr>
              <a:tr h="348025">
                <a:tc gridSpan="2">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Company</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hMerge="1"/>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Kinectrics</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Generic</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Generic</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Endress &amp; Hauser</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NASA</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r>
              <a:tr h="204275">
                <a:tc gridSpan="2">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Cost</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hMerge="1"/>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r>
              <a:tr h="371400">
                <a:tc gridSpan="2">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Stability</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hMerge="1"/>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BRIMs</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Guided by artery</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None</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CA" sz="1000">
                          <a:latin typeface="Times New Roman"/>
                          <a:ea typeface="Times New Roman"/>
                          <a:cs typeface="Times New Roman"/>
                          <a:sym typeface="Times New Roman"/>
                        </a:rPr>
                        <a:t>Manual</a:t>
                      </a:r>
                      <a:endParaRPr sz="1000">
                        <a:latin typeface="Times New Roman"/>
                        <a:ea typeface="Times New Roman"/>
                        <a:cs typeface="Times New Roman"/>
                        <a:sym typeface="Times New Roman"/>
                      </a:endParaRPr>
                    </a:p>
                  </a:txBody>
                  <a:tcPr marT="19050" marB="19050" marR="28575" marL="2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Multiple surface contact points</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r>
              <a:tr h="204275">
                <a:tc gridSpan="2">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Shape</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hMerge="1"/>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Tube</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Wire</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Wire</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Tube</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Rectangular</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r>
              <a:tr h="100000">
                <a:tc gridSpan="2">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Power</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hMerge="1"/>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External: BRIMs</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N/A</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External: Man power</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External: Man power</a:t>
                      </a:r>
                      <a:endParaRPr sz="1000">
                        <a:latin typeface="Times New Roman"/>
                        <a:ea typeface="Times New Roman"/>
                        <a:cs typeface="Times New Roman"/>
                        <a:sym typeface="Times New Roman"/>
                      </a:endParaRPr>
                    </a:p>
                  </a:txBody>
                  <a:tcPr marT="19050" marB="19050" marR="28575" marL="2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Solar + Radioisotope</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r>
              <a:tr h="371400">
                <a:tc gridSpan="2">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Failsafe</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hMerge="1"/>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BRIMs</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Pressure Drop</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None</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None</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Safe-mode software, sensors</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r>
              <a:tr h="204275">
                <a:tc gridSpan="2">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Controls</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hMerge="1"/>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BRIMs</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Direct hand</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Direct Hand</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Control panel</a:t>
                      </a:r>
                      <a:endParaRPr sz="1000">
                        <a:latin typeface="Times New Roman"/>
                        <a:ea typeface="Times New Roman"/>
                        <a:cs typeface="Times New Roman"/>
                        <a:sym typeface="Times New Roman"/>
                      </a:endParaRPr>
                    </a:p>
                  </a:txBody>
                  <a:tcPr marT="19050" marB="19050" marR="28575" marL="2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Digital signalling</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r>
              <a:tr h="204275">
                <a:tc gridSpan="2">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Sampling Method</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hMerge="1"/>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Scraping</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Suction</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Friction</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Water Pressure</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Drill, Scoop</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r>
              <a:tr h="257475">
                <a:tc gridSpan="2">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Size</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hMerge="1"/>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~4 ft</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20 gauge</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35.5” x 0.45”</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381 mm x 75 mm</a:t>
                      </a:r>
                      <a:endParaRPr sz="1000">
                        <a:latin typeface="Times New Roman"/>
                        <a:ea typeface="Times New Roman"/>
                        <a:cs typeface="Times New Roman"/>
                        <a:sym typeface="Times New Roman"/>
                      </a:endParaRPr>
                    </a:p>
                  </a:txBody>
                  <a:tcPr marT="19050" marB="19050" marR="28575" marL="2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10’ x 9’7” x 7’</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r>
              <a:tr h="204275">
                <a:tc gridSpan="2">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Sample Size</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hMerge="1"/>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30-80mg</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1 mL</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N/A</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Liquid</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45mm³</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A4C2F4"/>
                    </a:solidFill>
                  </a:tcPr>
                </a:tc>
              </a:tr>
              <a:tr h="346625">
                <a:tc gridSpan="2">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Material</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hMerge="1"/>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Zirconium</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Polyurethane, Silicone, Nitinol, Stainless Steel</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plastic, metal</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solidFill>
                            <a:srgbClr val="273237"/>
                          </a:solidFill>
                          <a:latin typeface="Times New Roman"/>
                          <a:ea typeface="Times New Roman"/>
                          <a:cs typeface="Times New Roman"/>
                          <a:sym typeface="Times New Roman"/>
                        </a:rPr>
                        <a:t>Polyamide PA, Stainless Steel</a:t>
                      </a:r>
                      <a:endParaRPr sz="1000">
                        <a:solidFill>
                          <a:srgbClr val="273237"/>
                        </a:solidFill>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1000">
                          <a:latin typeface="Times New Roman"/>
                          <a:ea typeface="Times New Roman"/>
                          <a:cs typeface="Times New Roman"/>
                          <a:sym typeface="Times New Roman"/>
                        </a:rPr>
                        <a:t>7075 Aluminum, Titanium. Aerogel</a:t>
                      </a:r>
                      <a:endParaRPr sz="1000">
                        <a:latin typeface="Times New Roman"/>
                        <a:ea typeface="Times New Roman"/>
                        <a:cs typeface="Times New Roman"/>
                        <a:sym typeface="Times New Roman"/>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9DAF8"/>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ph type="title"/>
          </p:nvPr>
        </p:nvSpPr>
        <p:spPr>
          <a:xfrm>
            <a:off x="311700" y="1999050"/>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CA" sz="5000">
                <a:latin typeface="Figtree SemiBold"/>
                <a:ea typeface="Figtree SemiBold"/>
                <a:cs typeface="Figtree SemiBold"/>
                <a:sym typeface="Figtree SemiBold"/>
              </a:rPr>
              <a:t>Ideate</a:t>
            </a:r>
            <a:endParaRPr sz="5000">
              <a:solidFill>
                <a:schemeClr val="lt1"/>
              </a:solidFill>
              <a:latin typeface="Figtree SemiBold"/>
              <a:ea typeface="Figtree SemiBold"/>
              <a:cs typeface="Figtree SemiBold"/>
              <a:sym typeface="Figtree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3A2"/>
        </a:solidFill>
      </p:bgPr>
    </p:bg>
    <p:spTree>
      <p:nvGrpSpPr>
        <p:cNvPr id="275" name="Shape 275"/>
        <p:cNvGrpSpPr/>
        <p:nvPr/>
      </p:nvGrpSpPr>
      <p:grpSpPr>
        <a:xfrm>
          <a:off x="0" y="0"/>
          <a:ext cx="0" cy="0"/>
          <a:chOff x="0" y="0"/>
          <a:chExt cx="0" cy="0"/>
        </a:xfrm>
      </p:grpSpPr>
      <p:sp>
        <p:nvSpPr>
          <p:cNvPr id="276" name="Google Shape;276;p25"/>
          <p:cNvSpPr txBox="1"/>
          <p:nvPr>
            <p:ph type="title"/>
          </p:nvPr>
        </p:nvSpPr>
        <p:spPr>
          <a:xfrm>
            <a:off x="311700" y="26747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lang="en-CA">
                <a:latin typeface="Figtree SemiBold"/>
                <a:ea typeface="Figtree SemiBold"/>
                <a:cs typeface="Figtree SemiBold"/>
                <a:sym typeface="Figtree SemiBold"/>
              </a:rPr>
              <a:t>Subsystems</a:t>
            </a:r>
            <a:endParaRPr>
              <a:solidFill>
                <a:schemeClr val="lt1"/>
              </a:solidFill>
              <a:latin typeface="Figtree SemiBold"/>
              <a:ea typeface="Figtree SemiBold"/>
              <a:cs typeface="Figtree SemiBold"/>
              <a:sym typeface="Figtree SemiBold"/>
            </a:endParaRPr>
          </a:p>
        </p:txBody>
      </p:sp>
      <p:sp>
        <p:nvSpPr>
          <p:cNvPr id="277" name="Google Shape;277;p25"/>
          <p:cNvSpPr txBox="1"/>
          <p:nvPr/>
        </p:nvSpPr>
        <p:spPr>
          <a:xfrm>
            <a:off x="311700" y="886650"/>
            <a:ext cx="8832300" cy="3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sz="2000">
                <a:solidFill>
                  <a:schemeClr val="lt1"/>
                </a:solidFill>
                <a:latin typeface="Figtree"/>
                <a:ea typeface="Figtree"/>
                <a:cs typeface="Figtree"/>
                <a:sym typeface="Figtree"/>
              </a:rPr>
              <a:t>Subsystem 1: </a:t>
            </a:r>
            <a:r>
              <a:rPr b="1" lang="en-CA" sz="2000">
                <a:solidFill>
                  <a:schemeClr val="lt1"/>
                </a:solidFill>
                <a:latin typeface="Figtree"/>
                <a:ea typeface="Figtree"/>
                <a:cs typeface="Figtree"/>
                <a:sym typeface="Figtree"/>
              </a:rPr>
              <a:t>Movement</a:t>
            </a:r>
            <a:r>
              <a:rPr lang="en-CA" sz="2000">
                <a:solidFill>
                  <a:schemeClr val="lt1"/>
                </a:solidFill>
                <a:latin typeface="Figtree"/>
                <a:ea typeface="Figtree"/>
                <a:cs typeface="Figtree"/>
                <a:sym typeface="Figtree"/>
              </a:rPr>
              <a:t> - Navigating to and from the sample site inside the fifteen-feet tube.</a:t>
            </a:r>
            <a:endParaRPr sz="2000">
              <a:solidFill>
                <a:schemeClr val="lt1"/>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2000">
              <a:solidFill>
                <a:schemeClr val="lt1"/>
              </a:solidFill>
              <a:latin typeface="Figtree"/>
              <a:ea typeface="Figtree"/>
              <a:cs typeface="Figtree"/>
              <a:sym typeface="Figtree"/>
            </a:endParaRPr>
          </a:p>
          <a:p>
            <a:pPr indent="0" lvl="0" marL="0" rtl="0" algn="l">
              <a:spcBef>
                <a:spcPts val="0"/>
              </a:spcBef>
              <a:spcAft>
                <a:spcPts val="0"/>
              </a:spcAft>
              <a:buNone/>
            </a:pPr>
            <a:r>
              <a:rPr lang="en-CA" sz="2000">
                <a:solidFill>
                  <a:schemeClr val="lt1"/>
                </a:solidFill>
                <a:latin typeface="Figtree"/>
                <a:ea typeface="Figtree"/>
                <a:cs typeface="Figtree"/>
                <a:sym typeface="Figtree"/>
              </a:rPr>
              <a:t>Subsystem 2: </a:t>
            </a:r>
            <a:r>
              <a:rPr b="1" lang="en-CA" sz="2000">
                <a:solidFill>
                  <a:schemeClr val="lt1"/>
                </a:solidFill>
                <a:latin typeface="Figtree"/>
                <a:ea typeface="Figtree"/>
                <a:cs typeface="Figtree"/>
                <a:sym typeface="Figtree"/>
              </a:rPr>
              <a:t>Sampling </a:t>
            </a:r>
            <a:r>
              <a:rPr lang="en-CA" sz="2000">
                <a:solidFill>
                  <a:schemeClr val="lt1"/>
                </a:solidFill>
                <a:latin typeface="Figtree"/>
                <a:ea typeface="Figtree"/>
                <a:cs typeface="Figtree"/>
                <a:sym typeface="Figtree"/>
              </a:rPr>
              <a:t>- The method in which sampling is conducted.</a:t>
            </a:r>
            <a:endParaRPr sz="2000">
              <a:solidFill>
                <a:schemeClr val="lt1"/>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2000">
              <a:solidFill>
                <a:schemeClr val="lt1"/>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CA" sz="2000">
                <a:solidFill>
                  <a:schemeClr val="lt1"/>
                </a:solidFill>
                <a:latin typeface="Figtree"/>
                <a:ea typeface="Figtree"/>
                <a:cs typeface="Figtree"/>
                <a:sym typeface="Figtree"/>
              </a:rPr>
              <a:t>Subsystem 3: </a:t>
            </a:r>
            <a:r>
              <a:rPr b="1" lang="en-CA" sz="2000">
                <a:solidFill>
                  <a:schemeClr val="lt1"/>
                </a:solidFill>
                <a:latin typeface="Figtree"/>
                <a:ea typeface="Figtree"/>
                <a:cs typeface="Figtree"/>
                <a:sym typeface="Figtree"/>
              </a:rPr>
              <a:t>Containment </a:t>
            </a:r>
            <a:r>
              <a:rPr lang="en-CA" sz="2000">
                <a:solidFill>
                  <a:schemeClr val="lt1"/>
                </a:solidFill>
                <a:latin typeface="Figtree"/>
                <a:ea typeface="Figtree"/>
                <a:cs typeface="Figtree"/>
                <a:sym typeface="Figtree"/>
              </a:rPr>
              <a:t>- Ensuring the sampled material doesn’t contact the operator.</a:t>
            </a:r>
            <a:endParaRPr sz="2000">
              <a:solidFill>
                <a:schemeClr val="lt1"/>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2000">
              <a:solidFill>
                <a:schemeClr val="lt1"/>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CA" sz="2000">
                <a:solidFill>
                  <a:schemeClr val="lt1"/>
                </a:solidFill>
                <a:latin typeface="Figtree"/>
                <a:ea typeface="Figtree"/>
                <a:cs typeface="Figtree"/>
                <a:sym typeface="Figtree"/>
              </a:rPr>
              <a:t>Subsystem 4: </a:t>
            </a:r>
            <a:r>
              <a:rPr b="1" lang="en-CA" sz="2000">
                <a:solidFill>
                  <a:schemeClr val="lt1"/>
                </a:solidFill>
                <a:latin typeface="Figtree"/>
                <a:ea typeface="Figtree"/>
                <a:cs typeface="Figtree"/>
                <a:sym typeface="Figtree"/>
              </a:rPr>
              <a:t>Failsafe</a:t>
            </a:r>
            <a:r>
              <a:rPr lang="en-CA" sz="2000">
                <a:solidFill>
                  <a:schemeClr val="lt1"/>
                </a:solidFill>
                <a:latin typeface="Figtree"/>
                <a:ea typeface="Figtree"/>
                <a:cs typeface="Figtree"/>
                <a:sym typeface="Figtree"/>
              </a:rPr>
              <a:t> - The ability to retrieve the entire device from the tube.</a:t>
            </a:r>
            <a:endParaRPr sz="2000">
              <a:solidFill>
                <a:schemeClr val="lt1"/>
              </a:solidFill>
              <a:latin typeface="Figtree"/>
              <a:ea typeface="Figtree"/>
              <a:cs typeface="Figtree"/>
              <a:sym typeface="Figtree"/>
            </a:endParaRPr>
          </a:p>
        </p:txBody>
      </p:sp>
    </p:spTree>
  </p:cSld>
  <p:clrMapOvr>
    <a:masterClrMapping/>
  </p:clrMapOvr>
  <mc:AlternateContent>
    <mc:Choice Requires="p14">
      <p:transition p14:dur="2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0"/>
          <p:cNvSpPr txBox="1"/>
          <p:nvPr>
            <p:ph type="title"/>
          </p:nvPr>
        </p:nvSpPr>
        <p:spPr>
          <a:xfrm>
            <a:off x="311700" y="2186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Developed</a:t>
            </a:r>
            <a:r>
              <a:rPr lang="en-CA"/>
              <a:t> Concepts</a:t>
            </a:r>
            <a:endParaRPr/>
          </a:p>
        </p:txBody>
      </p:sp>
      <p:pic>
        <p:nvPicPr>
          <p:cNvPr id="299" name="Google Shape;299;p30"/>
          <p:cNvPicPr preferRelativeResize="0"/>
          <p:nvPr/>
        </p:nvPicPr>
        <p:blipFill rotWithShape="1">
          <a:blip r:embed="rId3">
            <a:alphaModFix/>
          </a:blip>
          <a:srcRect b="5979" l="1758" r="0" t="0"/>
          <a:stretch/>
        </p:blipFill>
        <p:spPr>
          <a:xfrm>
            <a:off x="1556699" y="942300"/>
            <a:ext cx="2737924" cy="1715600"/>
          </a:xfrm>
          <a:prstGeom prst="rect">
            <a:avLst/>
          </a:prstGeom>
          <a:noFill/>
          <a:ln cap="flat" cmpd="sng" w="12700">
            <a:solidFill>
              <a:schemeClr val="lt1"/>
            </a:solidFill>
            <a:prstDash val="solid"/>
            <a:miter lim="8000"/>
            <a:headEnd len="sm" w="sm" type="none"/>
            <a:tailEnd len="sm" w="sm" type="none"/>
          </a:ln>
        </p:spPr>
      </p:pic>
      <p:pic>
        <p:nvPicPr>
          <p:cNvPr id="300" name="Google Shape;300;p30"/>
          <p:cNvPicPr preferRelativeResize="0"/>
          <p:nvPr/>
        </p:nvPicPr>
        <p:blipFill>
          <a:blip r:embed="rId4">
            <a:alphaModFix/>
          </a:blip>
          <a:stretch>
            <a:fillRect/>
          </a:stretch>
        </p:blipFill>
        <p:spPr>
          <a:xfrm>
            <a:off x="1556695" y="2808825"/>
            <a:ext cx="2737934" cy="1715600"/>
          </a:xfrm>
          <a:prstGeom prst="rect">
            <a:avLst/>
          </a:prstGeom>
          <a:noFill/>
          <a:ln cap="flat" cmpd="sng" w="12700">
            <a:solidFill>
              <a:schemeClr val="lt1"/>
            </a:solidFill>
            <a:prstDash val="solid"/>
            <a:miter lim="8000"/>
            <a:headEnd len="sm" w="sm" type="none"/>
            <a:tailEnd len="sm" w="sm" type="none"/>
          </a:ln>
        </p:spPr>
      </p:pic>
      <p:pic>
        <p:nvPicPr>
          <p:cNvPr descr="&#10;" id="301" name="Google Shape;301;p30"/>
          <p:cNvPicPr preferRelativeResize="0"/>
          <p:nvPr/>
        </p:nvPicPr>
        <p:blipFill>
          <a:blip r:embed="rId5">
            <a:alphaModFix/>
          </a:blip>
          <a:stretch>
            <a:fillRect/>
          </a:stretch>
        </p:blipFill>
        <p:spPr>
          <a:xfrm>
            <a:off x="5905725" y="942299"/>
            <a:ext cx="2737925" cy="1715596"/>
          </a:xfrm>
          <a:prstGeom prst="rect">
            <a:avLst/>
          </a:prstGeom>
          <a:noFill/>
          <a:ln cap="flat" cmpd="sng" w="12700">
            <a:solidFill>
              <a:schemeClr val="lt1"/>
            </a:solidFill>
            <a:prstDash val="solid"/>
            <a:miter lim="8000"/>
            <a:headEnd len="sm" w="sm" type="none"/>
            <a:tailEnd len="sm" w="sm" type="none"/>
          </a:ln>
        </p:spPr>
      </p:pic>
      <p:pic>
        <p:nvPicPr>
          <p:cNvPr id="302" name="Google Shape;302;p30"/>
          <p:cNvPicPr preferRelativeResize="0"/>
          <p:nvPr/>
        </p:nvPicPr>
        <p:blipFill>
          <a:blip r:embed="rId6">
            <a:alphaModFix/>
          </a:blip>
          <a:stretch>
            <a:fillRect/>
          </a:stretch>
        </p:blipFill>
        <p:spPr>
          <a:xfrm>
            <a:off x="5905688" y="2808825"/>
            <a:ext cx="2737989" cy="1715600"/>
          </a:xfrm>
          <a:prstGeom prst="rect">
            <a:avLst/>
          </a:prstGeom>
          <a:noFill/>
          <a:ln cap="flat" cmpd="sng" w="12700">
            <a:solidFill>
              <a:schemeClr val="lt1"/>
            </a:solidFill>
            <a:prstDash val="solid"/>
            <a:miter lim="8000"/>
            <a:headEnd len="sm" w="sm" type="none"/>
            <a:tailEnd len="sm" w="sm" type="none"/>
          </a:ln>
        </p:spPr>
      </p:pic>
      <p:sp>
        <p:nvSpPr>
          <p:cNvPr id="303" name="Google Shape;303;p30"/>
          <p:cNvSpPr txBox="1"/>
          <p:nvPr/>
        </p:nvSpPr>
        <p:spPr>
          <a:xfrm>
            <a:off x="582675" y="1561150"/>
            <a:ext cx="641400" cy="4779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CA" sz="1800">
                <a:solidFill>
                  <a:schemeClr val="lt1"/>
                </a:solidFill>
                <a:latin typeface="Figtree"/>
                <a:ea typeface="Figtree"/>
                <a:cs typeface="Figtree"/>
                <a:sym typeface="Figtree"/>
              </a:rPr>
              <a:t>1</a:t>
            </a:r>
            <a:endParaRPr b="1" sz="1800">
              <a:solidFill>
                <a:schemeClr val="lt1"/>
              </a:solidFill>
              <a:latin typeface="Figtree"/>
              <a:ea typeface="Figtree"/>
              <a:cs typeface="Figtree"/>
              <a:sym typeface="Figtree"/>
            </a:endParaRPr>
          </a:p>
        </p:txBody>
      </p:sp>
      <p:sp>
        <p:nvSpPr>
          <p:cNvPr id="304" name="Google Shape;304;p30"/>
          <p:cNvSpPr txBox="1"/>
          <p:nvPr/>
        </p:nvSpPr>
        <p:spPr>
          <a:xfrm>
            <a:off x="582675" y="3427675"/>
            <a:ext cx="641400" cy="4779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CA" sz="1800">
                <a:solidFill>
                  <a:schemeClr val="lt1"/>
                </a:solidFill>
                <a:latin typeface="Figtree"/>
                <a:ea typeface="Figtree"/>
                <a:cs typeface="Figtree"/>
                <a:sym typeface="Figtree"/>
              </a:rPr>
              <a:t>2</a:t>
            </a:r>
            <a:endParaRPr b="1" sz="1800">
              <a:solidFill>
                <a:schemeClr val="lt1"/>
              </a:solidFill>
              <a:latin typeface="Figtree"/>
              <a:ea typeface="Figtree"/>
              <a:cs typeface="Figtree"/>
              <a:sym typeface="Figtree"/>
            </a:endParaRPr>
          </a:p>
        </p:txBody>
      </p:sp>
      <p:sp>
        <p:nvSpPr>
          <p:cNvPr id="305" name="Google Shape;305;p30"/>
          <p:cNvSpPr txBox="1"/>
          <p:nvPr/>
        </p:nvSpPr>
        <p:spPr>
          <a:xfrm>
            <a:off x="4931625" y="1561150"/>
            <a:ext cx="641400" cy="4779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CA" sz="1800">
                <a:solidFill>
                  <a:schemeClr val="lt1"/>
                </a:solidFill>
                <a:latin typeface="Figtree"/>
                <a:ea typeface="Figtree"/>
                <a:cs typeface="Figtree"/>
                <a:sym typeface="Figtree"/>
              </a:rPr>
              <a:t>3</a:t>
            </a:r>
            <a:endParaRPr b="1" sz="1800">
              <a:solidFill>
                <a:schemeClr val="lt1"/>
              </a:solidFill>
              <a:latin typeface="Figtree"/>
              <a:ea typeface="Figtree"/>
              <a:cs typeface="Figtree"/>
              <a:sym typeface="Figtree"/>
            </a:endParaRPr>
          </a:p>
        </p:txBody>
      </p:sp>
      <p:sp>
        <p:nvSpPr>
          <p:cNvPr id="306" name="Google Shape;306;p30"/>
          <p:cNvSpPr txBox="1"/>
          <p:nvPr/>
        </p:nvSpPr>
        <p:spPr>
          <a:xfrm>
            <a:off x="4931613" y="3427675"/>
            <a:ext cx="641400" cy="4779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CA" sz="1800">
                <a:solidFill>
                  <a:schemeClr val="lt1"/>
                </a:solidFill>
                <a:latin typeface="Figtree"/>
                <a:ea typeface="Figtree"/>
                <a:cs typeface="Figtree"/>
                <a:sym typeface="Figtree"/>
              </a:rPr>
              <a:t>4</a:t>
            </a:r>
            <a:endParaRPr b="1" sz="1800">
              <a:solidFill>
                <a:schemeClr val="lt1"/>
              </a:solidFill>
              <a:latin typeface="Figtree"/>
              <a:ea typeface="Figtree"/>
              <a:cs typeface="Figtree"/>
              <a:sym typeface="Figtree"/>
            </a:endParaRPr>
          </a:p>
        </p:txBody>
      </p:sp>
      <p:cxnSp>
        <p:nvCxnSpPr>
          <p:cNvPr id="307" name="Google Shape;307;p30"/>
          <p:cNvCxnSpPr>
            <a:stCxn id="303" idx="3"/>
            <a:endCxn id="299" idx="1"/>
          </p:cNvCxnSpPr>
          <p:nvPr/>
        </p:nvCxnSpPr>
        <p:spPr>
          <a:xfrm>
            <a:off x="1224075" y="1800100"/>
            <a:ext cx="332700" cy="0"/>
          </a:xfrm>
          <a:prstGeom prst="straightConnector1">
            <a:avLst/>
          </a:prstGeom>
          <a:noFill/>
          <a:ln cap="flat" cmpd="sng" w="19050">
            <a:solidFill>
              <a:schemeClr val="lt1"/>
            </a:solidFill>
            <a:prstDash val="solid"/>
            <a:round/>
            <a:headEnd len="med" w="med" type="none"/>
            <a:tailEnd len="med" w="med" type="none"/>
          </a:ln>
        </p:spPr>
      </p:cxnSp>
      <p:cxnSp>
        <p:nvCxnSpPr>
          <p:cNvPr id="308" name="Google Shape;308;p30"/>
          <p:cNvCxnSpPr/>
          <p:nvPr/>
        </p:nvCxnSpPr>
        <p:spPr>
          <a:xfrm>
            <a:off x="1224075" y="3666625"/>
            <a:ext cx="332700" cy="0"/>
          </a:xfrm>
          <a:prstGeom prst="straightConnector1">
            <a:avLst/>
          </a:prstGeom>
          <a:noFill/>
          <a:ln cap="flat" cmpd="sng" w="19050">
            <a:solidFill>
              <a:schemeClr val="lt1"/>
            </a:solidFill>
            <a:prstDash val="solid"/>
            <a:round/>
            <a:headEnd len="med" w="med" type="none"/>
            <a:tailEnd len="med" w="med" type="none"/>
          </a:ln>
        </p:spPr>
      </p:cxnSp>
      <p:cxnSp>
        <p:nvCxnSpPr>
          <p:cNvPr id="309" name="Google Shape;309;p30"/>
          <p:cNvCxnSpPr/>
          <p:nvPr/>
        </p:nvCxnSpPr>
        <p:spPr>
          <a:xfrm>
            <a:off x="5573025" y="3666625"/>
            <a:ext cx="332700" cy="0"/>
          </a:xfrm>
          <a:prstGeom prst="straightConnector1">
            <a:avLst/>
          </a:prstGeom>
          <a:noFill/>
          <a:ln cap="flat" cmpd="sng" w="19050">
            <a:solidFill>
              <a:schemeClr val="lt1"/>
            </a:solidFill>
            <a:prstDash val="solid"/>
            <a:round/>
            <a:headEnd len="med" w="med" type="none"/>
            <a:tailEnd len="med" w="med" type="none"/>
          </a:ln>
        </p:spPr>
      </p:cxnSp>
      <p:cxnSp>
        <p:nvCxnSpPr>
          <p:cNvPr id="310" name="Google Shape;310;p30"/>
          <p:cNvCxnSpPr/>
          <p:nvPr/>
        </p:nvCxnSpPr>
        <p:spPr>
          <a:xfrm>
            <a:off x="5573025" y="1800100"/>
            <a:ext cx="3327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1"/>
          <p:cNvSpPr txBox="1"/>
          <p:nvPr>
            <p:ph type="title"/>
          </p:nvPr>
        </p:nvSpPr>
        <p:spPr>
          <a:xfrm>
            <a:off x="248825" y="1367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Ideate - Evaluation of Concepts</a:t>
            </a:r>
            <a:endParaRPr/>
          </a:p>
        </p:txBody>
      </p:sp>
      <p:graphicFrame>
        <p:nvGraphicFramePr>
          <p:cNvPr id="316" name="Google Shape;316;p31"/>
          <p:cNvGraphicFramePr/>
          <p:nvPr/>
        </p:nvGraphicFramePr>
        <p:xfrm>
          <a:off x="311700" y="709425"/>
          <a:ext cx="3000000" cy="3000000"/>
        </p:xfrm>
        <a:graphic>
          <a:graphicData uri="http://schemas.openxmlformats.org/drawingml/2006/table">
            <a:tbl>
              <a:tblPr>
                <a:noFill/>
                <a:tableStyleId>{287B6B78-0F62-4FDC-AB5C-368977CBE908}</a:tableStyleId>
              </a:tblPr>
              <a:tblGrid>
                <a:gridCol w="2442200"/>
                <a:gridCol w="485800"/>
                <a:gridCol w="879700"/>
                <a:gridCol w="458800"/>
                <a:gridCol w="1457400"/>
                <a:gridCol w="1536225"/>
                <a:gridCol w="1260475"/>
              </a:tblGrid>
              <a:tr h="197925">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Concept Number →</a:t>
                      </a:r>
                      <a:endParaRPr sz="1000">
                        <a:latin typeface="Times New Roman"/>
                        <a:ea typeface="Times New Roman"/>
                        <a:cs typeface="Times New Roman"/>
                        <a:sym typeface="Times New Roman"/>
                      </a:endParaRPr>
                    </a:p>
                  </a:txBody>
                  <a:tcPr marT="28800" marB="28800" marR="28800" marL="28800">
                    <a:solidFill>
                      <a:srgbClr val="FFFFFF"/>
                    </a:solidFill>
                  </a:tcPr>
                </a:tc>
                <a:tc gridSpan="3" rowSpan="2">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Concept 1</a:t>
                      </a:r>
                      <a:endParaRPr sz="1000">
                        <a:latin typeface="Times New Roman"/>
                        <a:ea typeface="Times New Roman"/>
                        <a:cs typeface="Times New Roman"/>
                        <a:sym typeface="Times New Roman"/>
                      </a:endParaRPr>
                    </a:p>
                  </a:txBody>
                  <a:tcPr marT="28800" marB="28800" marR="28800" marL="28800">
                    <a:solidFill>
                      <a:srgbClr val="FFFFFF"/>
                    </a:solidFill>
                  </a:tcPr>
                </a:tc>
                <a:tc rowSpan="2" hMerge="1"/>
                <a:tc rowSpan="2" hMerge="1"/>
                <a:tc rowSpan="2">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Concept 2</a:t>
                      </a:r>
                      <a:endParaRPr sz="1000">
                        <a:latin typeface="Times New Roman"/>
                        <a:ea typeface="Times New Roman"/>
                        <a:cs typeface="Times New Roman"/>
                        <a:sym typeface="Times New Roman"/>
                      </a:endParaRPr>
                    </a:p>
                  </a:txBody>
                  <a:tcPr marT="28800" marB="28800" marR="28800" marL="28800">
                    <a:solidFill>
                      <a:srgbClr val="FFFFFF"/>
                    </a:solidFill>
                  </a:tcPr>
                </a:tc>
                <a:tc rowSpan="2">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Concept 3</a:t>
                      </a:r>
                      <a:endParaRPr sz="1000">
                        <a:latin typeface="Times New Roman"/>
                        <a:ea typeface="Times New Roman"/>
                        <a:cs typeface="Times New Roman"/>
                        <a:sym typeface="Times New Roman"/>
                      </a:endParaRPr>
                    </a:p>
                  </a:txBody>
                  <a:tcPr marT="28800" marB="28800" marR="28800" marL="28800">
                    <a:solidFill>
                      <a:srgbClr val="FFFFFF"/>
                    </a:solidFill>
                  </a:tcPr>
                </a:tc>
                <a:tc rowSpan="2">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Concept 4</a:t>
                      </a:r>
                      <a:endParaRPr sz="1000">
                        <a:latin typeface="Times New Roman"/>
                        <a:ea typeface="Times New Roman"/>
                        <a:cs typeface="Times New Roman"/>
                        <a:sym typeface="Times New Roman"/>
                      </a:endParaRPr>
                    </a:p>
                  </a:txBody>
                  <a:tcPr marT="28800" marB="28800" marR="28800" marL="28800">
                    <a:solidFill>
                      <a:srgbClr val="FFFFFF"/>
                    </a:solidFill>
                  </a:tcPr>
                </a:tc>
              </a:tr>
              <a:tr h="197925">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Design Criteria ↓</a:t>
                      </a:r>
                      <a:endParaRPr sz="1000">
                        <a:latin typeface="Times New Roman"/>
                        <a:ea typeface="Times New Roman"/>
                        <a:cs typeface="Times New Roman"/>
                        <a:sym typeface="Times New Roman"/>
                      </a:endParaRPr>
                    </a:p>
                  </a:txBody>
                  <a:tcPr marT="28800" marB="28800" marR="28800" marL="28800">
                    <a:solidFill>
                      <a:srgbClr val="FFFFFF"/>
                    </a:solidFill>
                  </a:tcPr>
                </a:tc>
                <a:tc gridSpan="3" vMerge="1"/>
                <a:tc hMerge="1" vMerge="1"/>
                <a:tc hMerge="1" vMerge="1"/>
                <a:tc vMerge="1"/>
                <a:tc vMerge="1"/>
                <a:tc vMerge="1"/>
              </a:tr>
              <a:tr h="485175">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Containment</a:t>
                      </a:r>
                      <a:endParaRPr sz="1000">
                        <a:latin typeface="Times New Roman"/>
                        <a:ea typeface="Times New Roman"/>
                        <a:cs typeface="Times New Roman"/>
                        <a:sym typeface="Times New Roman"/>
                      </a:endParaRPr>
                    </a:p>
                  </a:txBody>
                  <a:tcPr marT="28800" marB="28800" marR="28800" marL="28800">
                    <a:solidFill>
                      <a:srgbClr val="FFFFFF"/>
                    </a:solidFill>
                  </a:tcPr>
                </a:tc>
                <a:tc gridSpan="3">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 Easy to implement a controllable solution</a:t>
                      </a:r>
                      <a:endParaRPr sz="1000">
                        <a:latin typeface="Times New Roman"/>
                        <a:ea typeface="Times New Roman"/>
                        <a:cs typeface="Times New Roman"/>
                        <a:sym typeface="Times New Roman"/>
                      </a:endParaRPr>
                    </a:p>
                  </a:txBody>
                  <a:tcPr marT="28800" marB="28800" marR="28800" marL="28800">
                    <a:solidFill>
                      <a:srgbClr val="D9EAD3"/>
                    </a:solidFill>
                  </a:tcPr>
                </a:tc>
                <a:tc hMerge="1"/>
                <a:tc hMerge="1"/>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The sanding pad would be highly contaminated</a:t>
                      </a:r>
                      <a:endParaRPr sz="1000">
                        <a:latin typeface="Times New Roman"/>
                        <a:ea typeface="Times New Roman"/>
                        <a:cs typeface="Times New Roman"/>
                        <a:sym typeface="Times New Roman"/>
                      </a:endParaRPr>
                    </a:p>
                  </a:txBody>
                  <a:tcPr marT="28800" marB="28800" marR="28800" marL="28800">
                    <a:solidFill>
                      <a:srgbClr val="F4CCCC"/>
                    </a:solidFill>
                  </a:tcPr>
                </a:tc>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The multi-tool head could implement a better subsystem</a:t>
                      </a:r>
                      <a:endParaRPr sz="1000">
                        <a:latin typeface="Times New Roman"/>
                        <a:ea typeface="Times New Roman"/>
                        <a:cs typeface="Times New Roman"/>
                        <a:sym typeface="Times New Roman"/>
                      </a:endParaRPr>
                    </a:p>
                  </a:txBody>
                  <a:tcPr marT="28800" marB="28800" marR="28800" marL="28800">
                    <a:solidFill>
                      <a:srgbClr val="FFF2CC"/>
                    </a:solidFill>
                  </a:tcPr>
                </a:tc>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The flap could break off</a:t>
                      </a:r>
                      <a:endParaRPr sz="1000">
                        <a:latin typeface="Times New Roman"/>
                        <a:ea typeface="Times New Roman"/>
                        <a:cs typeface="Times New Roman"/>
                        <a:sym typeface="Times New Roman"/>
                      </a:endParaRPr>
                    </a:p>
                  </a:txBody>
                  <a:tcPr marT="28800" marB="28800" marR="28800" marL="28800">
                    <a:solidFill>
                      <a:srgbClr val="F4CCCC"/>
                    </a:solidFill>
                  </a:tcPr>
                </a:tc>
              </a:tr>
              <a:tr h="485175">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Removable</a:t>
                      </a:r>
                      <a:endParaRPr sz="1000">
                        <a:latin typeface="Times New Roman"/>
                        <a:ea typeface="Times New Roman"/>
                        <a:cs typeface="Times New Roman"/>
                        <a:sym typeface="Times New Roman"/>
                      </a:endParaRPr>
                    </a:p>
                  </a:txBody>
                  <a:tcPr marT="28800" marB="28800" marR="28800" marL="28800">
                    <a:solidFill>
                      <a:srgbClr val="FFFFFF"/>
                    </a:solidFill>
                  </a:tcPr>
                </a:tc>
                <a:tc gridSpan="3">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Dependent on reel in the event of motor failure or power loss</a:t>
                      </a:r>
                      <a:endParaRPr sz="1000">
                        <a:latin typeface="Times New Roman"/>
                        <a:ea typeface="Times New Roman"/>
                        <a:cs typeface="Times New Roman"/>
                        <a:sym typeface="Times New Roman"/>
                      </a:endParaRPr>
                    </a:p>
                  </a:txBody>
                  <a:tcPr marT="28800" marB="28800" marR="28800" marL="28800">
                    <a:solidFill>
                      <a:srgbClr val="FFF2CC"/>
                    </a:solidFill>
                  </a:tcPr>
                </a:tc>
                <a:tc hMerge="1"/>
                <a:tc hMerge="1"/>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Could get stuck</a:t>
                      </a:r>
                      <a:endParaRPr sz="1000">
                        <a:latin typeface="Times New Roman"/>
                        <a:ea typeface="Times New Roman"/>
                        <a:cs typeface="Times New Roman"/>
                        <a:sym typeface="Times New Roman"/>
                      </a:endParaRPr>
                    </a:p>
                  </a:txBody>
                  <a:tcPr marT="28800" marB="28800" marR="28800" marL="28800">
                    <a:solidFill>
                      <a:srgbClr val="F4CCCC"/>
                    </a:solidFill>
                  </a:tcPr>
                </a:tc>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The air pump can be run in reverse to pull the inflatable back in</a:t>
                      </a:r>
                      <a:endParaRPr sz="1000">
                        <a:latin typeface="Times New Roman"/>
                        <a:ea typeface="Times New Roman"/>
                        <a:cs typeface="Times New Roman"/>
                        <a:sym typeface="Times New Roman"/>
                      </a:endParaRPr>
                    </a:p>
                  </a:txBody>
                  <a:tcPr marT="28800" marB="28800" marR="28800" marL="28800">
                    <a:solidFill>
                      <a:srgbClr val="D9EAD3"/>
                    </a:solidFill>
                  </a:tcPr>
                </a:tc>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High risk of damage or loose parts</a:t>
                      </a:r>
                      <a:endParaRPr sz="1000">
                        <a:latin typeface="Times New Roman"/>
                        <a:ea typeface="Times New Roman"/>
                        <a:cs typeface="Times New Roman"/>
                        <a:sym typeface="Times New Roman"/>
                      </a:endParaRPr>
                    </a:p>
                  </a:txBody>
                  <a:tcPr marT="28800" marB="28800" marR="28800" marL="28800">
                    <a:solidFill>
                      <a:srgbClr val="F4CCCC"/>
                    </a:solidFill>
                  </a:tcPr>
                </a:tc>
              </a:tr>
              <a:tr h="341550">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Modular/Lightweight</a:t>
                      </a:r>
                      <a:endParaRPr sz="1000">
                        <a:latin typeface="Times New Roman"/>
                        <a:ea typeface="Times New Roman"/>
                        <a:cs typeface="Times New Roman"/>
                        <a:sym typeface="Times New Roman"/>
                      </a:endParaRPr>
                    </a:p>
                  </a:txBody>
                  <a:tcPr marT="28800" marB="28800" marR="28800" marL="28800">
                    <a:solidFill>
                      <a:srgbClr val="FFFFFF"/>
                    </a:solidFill>
                  </a:tcPr>
                </a:tc>
                <a:tc gridSpan="3">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Depends on materials.</a:t>
                      </a:r>
                      <a:endParaRPr sz="1000">
                        <a:latin typeface="Times New Roman"/>
                        <a:ea typeface="Times New Roman"/>
                        <a:cs typeface="Times New Roman"/>
                        <a:sym typeface="Times New Roman"/>
                      </a:endParaRPr>
                    </a:p>
                  </a:txBody>
                  <a:tcPr marT="28800" marB="28800" marR="28800" marL="28800">
                    <a:solidFill>
                      <a:srgbClr val="FFF2CC"/>
                    </a:solidFill>
                  </a:tcPr>
                </a:tc>
                <a:tc hMerge="1"/>
                <a:tc hMerge="1"/>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Depends on materials.</a:t>
                      </a:r>
                      <a:endParaRPr sz="1000">
                        <a:latin typeface="Times New Roman"/>
                        <a:ea typeface="Times New Roman"/>
                        <a:cs typeface="Times New Roman"/>
                        <a:sym typeface="Times New Roman"/>
                      </a:endParaRPr>
                    </a:p>
                  </a:txBody>
                  <a:tcPr marT="28800" marB="28800" marR="28800" marL="28800">
                    <a:solidFill>
                      <a:srgbClr val="FFF2CC"/>
                    </a:solidFill>
                  </a:tcPr>
                </a:tc>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The device packs down small</a:t>
                      </a:r>
                      <a:endParaRPr sz="1000">
                        <a:latin typeface="Times New Roman"/>
                        <a:ea typeface="Times New Roman"/>
                        <a:cs typeface="Times New Roman"/>
                        <a:sym typeface="Times New Roman"/>
                      </a:endParaRPr>
                    </a:p>
                  </a:txBody>
                  <a:tcPr marT="28800" marB="28800" marR="28800" marL="28800">
                    <a:solidFill>
                      <a:srgbClr val="D9EAD3"/>
                    </a:solidFill>
                  </a:tcPr>
                </a:tc>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The launcher may be heavy</a:t>
                      </a:r>
                      <a:endParaRPr sz="1000">
                        <a:latin typeface="Times New Roman"/>
                        <a:ea typeface="Times New Roman"/>
                        <a:cs typeface="Times New Roman"/>
                        <a:sym typeface="Times New Roman"/>
                      </a:endParaRPr>
                    </a:p>
                  </a:txBody>
                  <a:tcPr marT="28800" marB="28800" marR="28800" marL="28800">
                    <a:solidFill>
                      <a:srgbClr val="FFF2CC"/>
                    </a:solidFill>
                  </a:tcPr>
                </a:tc>
              </a:tr>
              <a:tr h="485175">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Creative Solution</a:t>
                      </a:r>
                      <a:endParaRPr sz="1000">
                        <a:latin typeface="Times New Roman"/>
                        <a:ea typeface="Times New Roman"/>
                        <a:cs typeface="Times New Roman"/>
                        <a:sym typeface="Times New Roman"/>
                      </a:endParaRPr>
                    </a:p>
                  </a:txBody>
                  <a:tcPr marT="28800" marB="28800" marR="28800" marL="28800">
                    <a:solidFill>
                      <a:srgbClr val="FFFFFF"/>
                    </a:solidFill>
                  </a:tcPr>
                </a:tc>
                <a:tc gridSpan="3">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It’s a drone.</a:t>
                      </a:r>
                      <a:endParaRPr sz="1000">
                        <a:latin typeface="Times New Roman"/>
                        <a:ea typeface="Times New Roman"/>
                        <a:cs typeface="Times New Roman"/>
                        <a:sym typeface="Times New Roman"/>
                      </a:endParaRPr>
                    </a:p>
                  </a:txBody>
                  <a:tcPr marT="28800" marB="28800" marR="28800" marL="28800">
                    <a:solidFill>
                      <a:srgbClr val="F4CCCC"/>
                    </a:solidFill>
                  </a:tcPr>
                </a:tc>
                <a:tc hMerge="1"/>
                <a:tc hMerge="1"/>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Is a creative solution (via inchworm)</a:t>
                      </a:r>
                      <a:endParaRPr sz="1000">
                        <a:latin typeface="Times New Roman"/>
                        <a:ea typeface="Times New Roman"/>
                        <a:cs typeface="Times New Roman"/>
                        <a:sym typeface="Times New Roman"/>
                      </a:endParaRPr>
                    </a:p>
                  </a:txBody>
                  <a:tcPr marT="28800" marB="28800" marR="28800" marL="28800">
                    <a:solidFill>
                      <a:srgbClr val="D9EAD3"/>
                    </a:solidFill>
                  </a:tcPr>
                </a:tc>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Is a creative solution (via an inflatable tube)</a:t>
                      </a:r>
                      <a:endParaRPr sz="1000">
                        <a:latin typeface="Times New Roman"/>
                        <a:ea typeface="Times New Roman"/>
                        <a:cs typeface="Times New Roman"/>
                        <a:sym typeface="Times New Roman"/>
                      </a:endParaRPr>
                    </a:p>
                  </a:txBody>
                  <a:tcPr marT="28800" marB="28800" marR="28800" marL="28800">
                    <a:solidFill>
                      <a:srgbClr val="D9EAD3"/>
                    </a:solidFill>
                  </a:tcPr>
                </a:tc>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Is a creative solution (via flywheel launcher)</a:t>
                      </a:r>
                      <a:endParaRPr sz="1000">
                        <a:latin typeface="Times New Roman"/>
                        <a:ea typeface="Times New Roman"/>
                        <a:cs typeface="Times New Roman"/>
                        <a:sym typeface="Times New Roman"/>
                      </a:endParaRPr>
                    </a:p>
                  </a:txBody>
                  <a:tcPr marT="28800" marB="28800" marR="28800" marL="28800">
                    <a:solidFill>
                      <a:srgbClr val="D9EAD3"/>
                    </a:solidFill>
                  </a:tcPr>
                </a:tc>
              </a:tr>
              <a:tr h="485175">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Reasonably Fast</a:t>
                      </a:r>
                      <a:endParaRPr sz="1000">
                        <a:latin typeface="Times New Roman"/>
                        <a:ea typeface="Times New Roman"/>
                        <a:cs typeface="Times New Roman"/>
                        <a:sym typeface="Times New Roman"/>
                      </a:endParaRPr>
                    </a:p>
                  </a:txBody>
                  <a:tcPr marT="28800" marB="28800" marR="28800" marL="28800">
                    <a:solidFill>
                      <a:srgbClr val="FFFFFF"/>
                    </a:solidFill>
                  </a:tcPr>
                </a:tc>
                <a:tc gridSpan="3">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Motors provide good speed and torque</a:t>
                      </a:r>
                      <a:endParaRPr sz="1000">
                        <a:latin typeface="Times New Roman"/>
                        <a:ea typeface="Times New Roman"/>
                        <a:cs typeface="Times New Roman"/>
                        <a:sym typeface="Times New Roman"/>
                      </a:endParaRPr>
                    </a:p>
                  </a:txBody>
                  <a:tcPr marT="28800" marB="28800" marR="28800" marL="28800">
                    <a:solidFill>
                      <a:srgbClr val="D9EAD3"/>
                    </a:solidFill>
                  </a:tcPr>
                </a:tc>
                <a:tc hMerge="1"/>
                <a:tc hMerge="1"/>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Many steps for movement slow down speed</a:t>
                      </a:r>
                      <a:endParaRPr sz="1000">
                        <a:latin typeface="Times New Roman"/>
                        <a:ea typeface="Times New Roman"/>
                        <a:cs typeface="Times New Roman"/>
                        <a:sym typeface="Times New Roman"/>
                      </a:endParaRPr>
                    </a:p>
                  </a:txBody>
                  <a:tcPr marT="28800" marB="28800" marR="28800" marL="28800">
                    <a:solidFill>
                      <a:srgbClr val="F4CCCC"/>
                    </a:solidFill>
                  </a:tcPr>
                </a:tc>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Inflates faster than a twin-size air mattress</a:t>
                      </a:r>
                      <a:endParaRPr sz="1000">
                        <a:latin typeface="Times New Roman"/>
                        <a:ea typeface="Times New Roman"/>
                        <a:cs typeface="Times New Roman"/>
                        <a:sym typeface="Times New Roman"/>
                      </a:endParaRPr>
                    </a:p>
                  </a:txBody>
                  <a:tcPr marT="28800" marB="28800" marR="28800" marL="28800">
                    <a:solidFill>
                      <a:srgbClr val="D9EAD3"/>
                    </a:solidFill>
                  </a:tcPr>
                </a:tc>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Very high-speed launch</a:t>
                      </a:r>
                      <a:endParaRPr sz="1000">
                        <a:latin typeface="Times New Roman"/>
                        <a:ea typeface="Times New Roman"/>
                        <a:cs typeface="Times New Roman"/>
                        <a:sym typeface="Times New Roman"/>
                      </a:endParaRPr>
                    </a:p>
                  </a:txBody>
                  <a:tcPr marT="28800" marB="28800" marR="28800" marL="28800">
                    <a:solidFill>
                      <a:srgbClr val="D9EAD3"/>
                    </a:solidFill>
                  </a:tcPr>
                </a:tc>
              </a:tr>
              <a:tr h="341550">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Fits Inside Tube</a:t>
                      </a:r>
                      <a:endParaRPr sz="1000">
                        <a:latin typeface="Times New Roman"/>
                        <a:ea typeface="Times New Roman"/>
                        <a:cs typeface="Times New Roman"/>
                        <a:sym typeface="Times New Roman"/>
                      </a:endParaRPr>
                    </a:p>
                  </a:txBody>
                  <a:tcPr marT="28800" marB="28800" marR="28800" marL="28800">
                    <a:solidFill>
                      <a:srgbClr val="FFFFFF"/>
                    </a:solidFill>
                  </a:tcPr>
                </a:tc>
                <a:tc gridSpan="3">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Need to consider motor size</a:t>
                      </a:r>
                      <a:endParaRPr sz="1000">
                        <a:latin typeface="Times New Roman"/>
                        <a:ea typeface="Times New Roman"/>
                        <a:cs typeface="Times New Roman"/>
                        <a:sym typeface="Times New Roman"/>
                      </a:endParaRPr>
                    </a:p>
                  </a:txBody>
                  <a:tcPr marT="28800" marB="28800" marR="28800" marL="28800">
                    <a:solidFill>
                      <a:srgbClr val="FFF2CC"/>
                    </a:solidFill>
                  </a:tcPr>
                </a:tc>
                <a:tc hMerge="1"/>
                <a:tc hMerge="1"/>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It might not be able to be sized appropriately</a:t>
                      </a:r>
                      <a:endParaRPr sz="1000">
                        <a:latin typeface="Times New Roman"/>
                        <a:ea typeface="Times New Roman"/>
                        <a:cs typeface="Times New Roman"/>
                        <a:sym typeface="Times New Roman"/>
                      </a:endParaRPr>
                    </a:p>
                  </a:txBody>
                  <a:tcPr marT="28800" marB="28800" marR="28800" marL="28800">
                    <a:solidFill>
                      <a:srgbClr val="FFF2CC"/>
                    </a:solidFill>
                  </a:tcPr>
                </a:tc>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Powered components can be outside tube</a:t>
                      </a:r>
                      <a:endParaRPr sz="1000">
                        <a:latin typeface="Times New Roman"/>
                        <a:ea typeface="Times New Roman"/>
                        <a:cs typeface="Times New Roman"/>
                        <a:sym typeface="Times New Roman"/>
                      </a:endParaRPr>
                    </a:p>
                  </a:txBody>
                  <a:tcPr marT="28800" marB="28800" marR="28800" marL="28800">
                    <a:solidFill>
                      <a:srgbClr val="D9EAD3"/>
                    </a:solidFill>
                  </a:tcPr>
                </a:tc>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Can launch a smaller device</a:t>
                      </a:r>
                      <a:endParaRPr sz="1000">
                        <a:latin typeface="Times New Roman"/>
                        <a:ea typeface="Times New Roman"/>
                        <a:cs typeface="Times New Roman"/>
                        <a:sym typeface="Times New Roman"/>
                      </a:endParaRPr>
                    </a:p>
                  </a:txBody>
                  <a:tcPr marT="28800" marB="28800" marR="28800" marL="28800">
                    <a:solidFill>
                      <a:srgbClr val="D9EAD3"/>
                    </a:solidFill>
                  </a:tcPr>
                </a:tc>
              </a:tr>
              <a:tr h="485175">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Complexity</a:t>
                      </a:r>
                      <a:endParaRPr sz="1000">
                        <a:latin typeface="Times New Roman"/>
                        <a:ea typeface="Times New Roman"/>
                        <a:cs typeface="Times New Roman"/>
                        <a:sym typeface="Times New Roman"/>
                      </a:endParaRPr>
                    </a:p>
                  </a:txBody>
                  <a:tcPr marT="28800" marB="28800" marR="28800" marL="28800">
                    <a:solidFill>
                      <a:srgbClr val="FFFFFF"/>
                    </a:solidFill>
                  </a:tcPr>
                </a:tc>
                <a:tc gridSpan="3">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Many resources for similar designs</a:t>
                      </a:r>
                      <a:endParaRPr sz="1000">
                        <a:latin typeface="Times New Roman"/>
                        <a:ea typeface="Times New Roman"/>
                        <a:cs typeface="Times New Roman"/>
                        <a:sym typeface="Times New Roman"/>
                      </a:endParaRPr>
                    </a:p>
                  </a:txBody>
                  <a:tcPr marT="28800" marB="28800" marR="28800" marL="28800">
                    <a:solidFill>
                      <a:srgbClr val="D9EAD3"/>
                    </a:solidFill>
                  </a:tcPr>
                </a:tc>
                <a:tc hMerge="1"/>
                <a:tc hMerge="1"/>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It has a lot of mechanical operations for a single action</a:t>
                      </a:r>
                      <a:endParaRPr sz="1000">
                        <a:latin typeface="Times New Roman"/>
                        <a:ea typeface="Times New Roman"/>
                        <a:cs typeface="Times New Roman"/>
                        <a:sym typeface="Times New Roman"/>
                      </a:endParaRPr>
                    </a:p>
                  </a:txBody>
                  <a:tcPr marT="28800" marB="28800" marR="28800" marL="28800">
                    <a:solidFill>
                      <a:srgbClr val="F4CCCC"/>
                    </a:solidFill>
                  </a:tcPr>
                </a:tc>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Combining the functions of all components.</a:t>
                      </a:r>
                      <a:endParaRPr sz="1000">
                        <a:latin typeface="Times New Roman"/>
                        <a:ea typeface="Times New Roman"/>
                        <a:cs typeface="Times New Roman"/>
                        <a:sym typeface="Times New Roman"/>
                      </a:endParaRPr>
                    </a:p>
                  </a:txBody>
                  <a:tcPr marT="28800" marB="28800" marR="28800" marL="28800">
                    <a:solidFill>
                      <a:srgbClr val="FFF2CC"/>
                    </a:solidFill>
                  </a:tcPr>
                </a:tc>
                <a:tc>
                  <a:txBody>
                    <a:bodyPr/>
                    <a:lstStyle/>
                    <a:p>
                      <a:pPr indent="0" lvl="0" marL="0" rtl="0" algn="l">
                        <a:spcBef>
                          <a:spcPts val="0"/>
                        </a:spcBef>
                        <a:spcAft>
                          <a:spcPts val="0"/>
                        </a:spcAft>
                        <a:buNone/>
                      </a:pPr>
                      <a:r>
                        <a:rPr lang="en-CA" sz="1000">
                          <a:latin typeface="Times New Roman"/>
                          <a:ea typeface="Times New Roman"/>
                          <a:cs typeface="Times New Roman"/>
                          <a:sym typeface="Times New Roman"/>
                        </a:rPr>
                        <a:t>Combining the functions of all components.</a:t>
                      </a:r>
                      <a:endParaRPr sz="1000">
                        <a:latin typeface="Times New Roman"/>
                        <a:ea typeface="Times New Roman"/>
                        <a:cs typeface="Times New Roman"/>
                        <a:sym typeface="Times New Roman"/>
                      </a:endParaRPr>
                    </a:p>
                  </a:txBody>
                  <a:tcPr marT="28800" marB="28800" marR="28800" marL="28800">
                    <a:solidFill>
                      <a:srgbClr val="FFF2CC"/>
                    </a:solidFill>
                  </a:tcPr>
                </a:tc>
              </a:tr>
              <a:tr h="197925">
                <a:tc>
                  <a:txBody>
                    <a:bodyPr/>
                    <a:lstStyle/>
                    <a:p>
                      <a:pPr indent="0" lvl="0" marL="0" rtl="0" algn="ctr">
                        <a:spcBef>
                          <a:spcPts val="0"/>
                        </a:spcBef>
                        <a:spcAft>
                          <a:spcPts val="0"/>
                        </a:spcAft>
                        <a:buNone/>
                      </a:pPr>
                      <a:r>
                        <a:rPr b="1" lang="en-CA" sz="1000">
                          <a:latin typeface="Times New Roman"/>
                          <a:ea typeface="Times New Roman"/>
                          <a:cs typeface="Times New Roman"/>
                          <a:sym typeface="Times New Roman"/>
                        </a:rPr>
                        <a:t>TOTAL</a:t>
                      </a:r>
                      <a:endParaRPr b="1" sz="1000">
                        <a:latin typeface="Times New Roman"/>
                        <a:ea typeface="Times New Roman"/>
                        <a:cs typeface="Times New Roman"/>
                        <a:sym typeface="Times New Roman"/>
                      </a:endParaRPr>
                    </a:p>
                  </a:txBody>
                  <a:tcPr marT="28800" marB="28800" marR="28800" marL="28800">
                    <a:solidFill>
                      <a:srgbClr val="FFFFFF"/>
                    </a:solidFill>
                  </a:tcPr>
                </a:tc>
                <a:tc gridSpan="3">
                  <a:txBody>
                    <a:bodyPr/>
                    <a:lstStyle/>
                    <a:p>
                      <a:pPr indent="0" lvl="0" marL="0" rtl="0" algn="ctr">
                        <a:spcBef>
                          <a:spcPts val="0"/>
                        </a:spcBef>
                        <a:spcAft>
                          <a:spcPts val="0"/>
                        </a:spcAft>
                        <a:buNone/>
                      </a:pPr>
                      <a:r>
                        <a:rPr b="1" lang="en-CA" sz="1000">
                          <a:latin typeface="Times New Roman"/>
                          <a:ea typeface="Times New Roman"/>
                          <a:cs typeface="Times New Roman"/>
                          <a:sym typeface="Times New Roman"/>
                        </a:rPr>
                        <a:t>16</a:t>
                      </a:r>
                      <a:endParaRPr b="1" sz="1000">
                        <a:latin typeface="Times New Roman"/>
                        <a:ea typeface="Times New Roman"/>
                        <a:cs typeface="Times New Roman"/>
                        <a:sym typeface="Times New Roman"/>
                      </a:endParaRPr>
                    </a:p>
                  </a:txBody>
                  <a:tcPr marT="28800" marB="28800" marR="28800" marL="28800">
                    <a:solidFill>
                      <a:srgbClr val="FFFFFF"/>
                    </a:solidFill>
                  </a:tcPr>
                </a:tc>
                <a:tc hMerge="1"/>
                <a:tc hMerge="1"/>
                <a:tc>
                  <a:txBody>
                    <a:bodyPr/>
                    <a:lstStyle/>
                    <a:p>
                      <a:pPr indent="0" lvl="0" marL="0" rtl="0" algn="ctr">
                        <a:spcBef>
                          <a:spcPts val="0"/>
                        </a:spcBef>
                        <a:spcAft>
                          <a:spcPts val="0"/>
                        </a:spcAft>
                        <a:buNone/>
                      </a:pPr>
                      <a:r>
                        <a:rPr b="1" lang="en-CA" sz="1000">
                          <a:latin typeface="Times New Roman"/>
                          <a:ea typeface="Times New Roman"/>
                          <a:cs typeface="Times New Roman"/>
                          <a:sym typeface="Times New Roman"/>
                        </a:rPr>
                        <a:t>11</a:t>
                      </a:r>
                      <a:endParaRPr b="1" sz="1000">
                        <a:latin typeface="Times New Roman"/>
                        <a:ea typeface="Times New Roman"/>
                        <a:cs typeface="Times New Roman"/>
                        <a:sym typeface="Times New Roman"/>
                      </a:endParaRPr>
                    </a:p>
                  </a:txBody>
                  <a:tcPr marT="28800" marB="28800" marR="28800" marL="28800">
                    <a:solidFill>
                      <a:srgbClr val="FFFFFF"/>
                    </a:solidFill>
                  </a:tcPr>
                </a:tc>
                <a:tc>
                  <a:txBody>
                    <a:bodyPr/>
                    <a:lstStyle/>
                    <a:p>
                      <a:pPr indent="0" lvl="0" marL="0" rtl="0" algn="ctr">
                        <a:spcBef>
                          <a:spcPts val="0"/>
                        </a:spcBef>
                        <a:spcAft>
                          <a:spcPts val="0"/>
                        </a:spcAft>
                        <a:buNone/>
                      </a:pPr>
                      <a:r>
                        <a:rPr b="1" lang="en-CA" sz="1000">
                          <a:latin typeface="Times New Roman"/>
                          <a:ea typeface="Times New Roman"/>
                          <a:cs typeface="Times New Roman"/>
                          <a:sym typeface="Times New Roman"/>
                        </a:rPr>
                        <a:t>19</a:t>
                      </a:r>
                      <a:endParaRPr b="1" sz="1000">
                        <a:latin typeface="Times New Roman"/>
                        <a:ea typeface="Times New Roman"/>
                        <a:cs typeface="Times New Roman"/>
                        <a:sym typeface="Times New Roman"/>
                      </a:endParaRPr>
                    </a:p>
                  </a:txBody>
                  <a:tcPr marT="28800" marB="28800" marR="28800" marL="28800">
                    <a:solidFill>
                      <a:srgbClr val="FFFFFF"/>
                    </a:solidFill>
                  </a:tcPr>
                </a:tc>
                <a:tc>
                  <a:txBody>
                    <a:bodyPr/>
                    <a:lstStyle/>
                    <a:p>
                      <a:pPr indent="0" lvl="0" marL="0" rtl="0" algn="ctr">
                        <a:spcBef>
                          <a:spcPts val="0"/>
                        </a:spcBef>
                        <a:spcAft>
                          <a:spcPts val="0"/>
                        </a:spcAft>
                        <a:buNone/>
                      </a:pPr>
                      <a:r>
                        <a:rPr b="1" lang="en-CA" sz="1000">
                          <a:latin typeface="Times New Roman"/>
                          <a:ea typeface="Times New Roman"/>
                          <a:cs typeface="Times New Roman"/>
                          <a:sym typeface="Times New Roman"/>
                        </a:rPr>
                        <a:t>15</a:t>
                      </a:r>
                      <a:endParaRPr b="1" sz="1000">
                        <a:latin typeface="Times New Roman"/>
                        <a:ea typeface="Times New Roman"/>
                        <a:cs typeface="Times New Roman"/>
                        <a:sym typeface="Times New Roman"/>
                      </a:endParaRPr>
                    </a:p>
                  </a:txBody>
                  <a:tcPr marT="28800" marB="28800" marR="28800" marL="28800">
                    <a:solidFill>
                      <a:srgbClr val="FFFFFF"/>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3A2"/>
        </a:solidFill>
      </p:bgPr>
    </p:bg>
    <p:spTree>
      <p:nvGrpSpPr>
        <p:cNvPr id="320" name="Shape 320"/>
        <p:cNvGrpSpPr/>
        <p:nvPr/>
      </p:nvGrpSpPr>
      <p:grpSpPr>
        <a:xfrm>
          <a:off x="0" y="0"/>
          <a:ext cx="0" cy="0"/>
          <a:chOff x="0" y="0"/>
          <a:chExt cx="0" cy="0"/>
        </a:xfrm>
      </p:grpSpPr>
      <p:sp>
        <p:nvSpPr>
          <p:cNvPr id="321" name="Google Shape;321;p32"/>
          <p:cNvSpPr txBox="1"/>
          <p:nvPr>
            <p:ph type="title"/>
          </p:nvPr>
        </p:nvSpPr>
        <p:spPr>
          <a:xfrm>
            <a:off x="311700" y="292625"/>
            <a:ext cx="85206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lang="en-CA">
                <a:latin typeface="Figtree SemiBold"/>
                <a:ea typeface="Figtree SemiBold"/>
                <a:cs typeface="Figtree SemiBold"/>
                <a:sym typeface="Figtree SemiBold"/>
              </a:rPr>
              <a:t>Selected</a:t>
            </a:r>
            <a:r>
              <a:rPr lang="en-CA">
                <a:solidFill>
                  <a:schemeClr val="lt1"/>
                </a:solidFill>
                <a:latin typeface="Figtree SemiBold"/>
                <a:ea typeface="Figtree SemiBold"/>
                <a:cs typeface="Figtree SemiBold"/>
                <a:sym typeface="Figtree SemiBold"/>
              </a:rPr>
              <a:t> Conce</a:t>
            </a:r>
            <a:r>
              <a:rPr lang="en-CA">
                <a:solidFill>
                  <a:schemeClr val="lt1"/>
                </a:solidFill>
                <a:latin typeface="Figtree SemiBold"/>
                <a:ea typeface="Figtree SemiBold"/>
                <a:cs typeface="Figtree SemiBold"/>
                <a:sym typeface="Figtree SemiBold"/>
              </a:rPr>
              <a:t>pt </a:t>
            </a:r>
            <a:endParaRPr>
              <a:solidFill>
                <a:schemeClr val="lt1"/>
              </a:solidFill>
              <a:latin typeface="Figtree SemiBold"/>
              <a:ea typeface="Figtree SemiBold"/>
              <a:cs typeface="Figtree SemiBold"/>
              <a:sym typeface="Figtree SemiBold"/>
            </a:endParaRPr>
          </a:p>
        </p:txBody>
      </p:sp>
      <p:pic>
        <p:nvPicPr>
          <p:cNvPr id="322" name="Google Shape;322;p32"/>
          <p:cNvPicPr preferRelativeResize="0"/>
          <p:nvPr/>
        </p:nvPicPr>
        <p:blipFill rotWithShape="1">
          <a:blip r:embed="rId3">
            <a:alphaModFix/>
          </a:blip>
          <a:srcRect b="6279" l="5197" r="9325" t="0"/>
          <a:stretch/>
        </p:blipFill>
        <p:spPr>
          <a:xfrm>
            <a:off x="4572000" y="1027313"/>
            <a:ext cx="4193550" cy="1967825"/>
          </a:xfrm>
          <a:prstGeom prst="rect">
            <a:avLst/>
          </a:prstGeom>
          <a:noFill/>
          <a:ln cap="flat" cmpd="sng" w="19050">
            <a:solidFill>
              <a:schemeClr val="lt1"/>
            </a:solidFill>
            <a:prstDash val="solid"/>
            <a:miter lim="8000"/>
            <a:headEnd len="sm" w="sm" type="none"/>
            <a:tailEnd len="sm" w="sm" type="none"/>
          </a:ln>
          <a:effectLst>
            <a:outerShdw blurRad="57150" rotWithShape="0" algn="bl" dir="3900000" dist="28575">
              <a:srgbClr val="000000">
                <a:alpha val="50000"/>
              </a:srgbClr>
            </a:outerShdw>
          </a:effectLst>
        </p:spPr>
      </p:pic>
      <p:pic>
        <p:nvPicPr>
          <p:cNvPr id="323" name="Google Shape;323;p32"/>
          <p:cNvPicPr preferRelativeResize="0"/>
          <p:nvPr/>
        </p:nvPicPr>
        <p:blipFill rotWithShape="1">
          <a:blip r:embed="rId4">
            <a:alphaModFix/>
          </a:blip>
          <a:srcRect b="22364" l="11871" r="22468" t="4669"/>
          <a:stretch/>
        </p:blipFill>
        <p:spPr>
          <a:xfrm>
            <a:off x="4572000" y="3157125"/>
            <a:ext cx="1386973" cy="1013850"/>
          </a:xfrm>
          <a:prstGeom prst="rect">
            <a:avLst/>
          </a:prstGeom>
          <a:noFill/>
          <a:ln>
            <a:noFill/>
          </a:ln>
        </p:spPr>
      </p:pic>
      <p:pic>
        <p:nvPicPr>
          <p:cNvPr id="324" name="Google Shape;324;p32"/>
          <p:cNvPicPr preferRelativeResize="0"/>
          <p:nvPr/>
        </p:nvPicPr>
        <p:blipFill rotWithShape="1">
          <a:blip r:embed="rId5">
            <a:alphaModFix/>
          </a:blip>
          <a:srcRect b="5979" l="1758" r="0" t="0"/>
          <a:stretch/>
        </p:blipFill>
        <p:spPr>
          <a:xfrm>
            <a:off x="311700" y="1027325"/>
            <a:ext cx="4094649" cy="3143650"/>
          </a:xfrm>
          <a:prstGeom prst="rect">
            <a:avLst/>
          </a:prstGeom>
          <a:noFill/>
          <a:ln cap="flat" cmpd="sng" w="12700">
            <a:solidFill>
              <a:schemeClr val="lt1"/>
            </a:solidFill>
            <a:prstDash val="solid"/>
            <a:miter lim="8000"/>
            <a:headEnd len="sm" w="sm" type="none"/>
            <a:tailEnd len="sm" w="sm" type="none"/>
          </a:ln>
        </p:spPr>
      </p:pic>
      <p:sp>
        <p:nvSpPr>
          <p:cNvPr id="325" name="Google Shape;325;p32"/>
          <p:cNvSpPr txBox="1"/>
          <p:nvPr/>
        </p:nvSpPr>
        <p:spPr>
          <a:xfrm>
            <a:off x="6115950" y="3157150"/>
            <a:ext cx="2649600" cy="9810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CA" sz="2000">
                <a:solidFill>
                  <a:schemeClr val="lt1"/>
                </a:solidFill>
                <a:latin typeface="Figtree"/>
                <a:ea typeface="Figtree"/>
                <a:cs typeface="Figtree"/>
                <a:sym typeface="Figtree"/>
              </a:rPr>
              <a:t>The </a:t>
            </a:r>
            <a:endParaRPr b="1" sz="2000">
              <a:solidFill>
                <a:schemeClr val="lt1"/>
              </a:solidFill>
              <a:latin typeface="Figtree"/>
              <a:ea typeface="Figtree"/>
              <a:cs typeface="Figtree"/>
              <a:sym typeface="Figtree"/>
            </a:endParaRPr>
          </a:p>
          <a:p>
            <a:pPr indent="0" lvl="0" marL="0" rtl="0" algn="ctr">
              <a:spcBef>
                <a:spcPts val="0"/>
              </a:spcBef>
              <a:spcAft>
                <a:spcPts val="0"/>
              </a:spcAft>
              <a:buNone/>
            </a:pPr>
            <a:r>
              <a:rPr b="1" lang="en-CA" sz="2000">
                <a:solidFill>
                  <a:schemeClr val="lt1"/>
                </a:solidFill>
                <a:latin typeface="Figtree"/>
                <a:ea typeface="Figtree"/>
                <a:cs typeface="Figtree"/>
                <a:sym typeface="Figtree"/>
              </a:rPr>
              <a:t>Sample Subway</a:t>
            </a:r>
            <a:endParaRPr b="1" sz="2000">
              <a:solidFill>
                <a:schemeClr val="lt1"/>
              </a:solidFill>
              <a:latin typeface="Figtree"/>
              <a:ea typeface="Figtree"/>
              <a:cs typeface="Figtree"/>
              <a:sym typeface="Figtree"/>
            </a:endParaRPr>
          </a:p>
        </p:txBody>
      </p:sp>
    </p:spTree>
  </p:cSld>
  <p:clrMapOvr>
    <a:masterClrMapping/>
  </p:clrMapOvr>
  <mc:AlternateContent>
    <mc:Choice Requires="p14">
      <p:transition p14:dur="2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3A2"/>
        </a:solidFill>
      </p:bgPr>
    </p:bg>
    <p:spTree>
      <p:nvGrpSpPr>
        <p:cNvPr id="196" name="Shape 196"/>
        <p:cNvGrpSpPr/>
        <p:nvPr/>
      </p:nvGrpSpPr>
      <p:grpSpPr>
        <a:xfrm>
          <a:off x="0" y="0"/>
          <a:ext cx="0" cy="0"/>
          <a:chOff x="0" y="0"/>
          <a:chExt cx="0" cy="0"/>
        </a:xfrm>
      </p:grpSpPr>
      <p:sp>
        <p:nvSpPr>
          <p:cNvPr id="197" name="Google Shape;197;p15"/>
          <p:cNvSpPr txBox="1"/>
          <p:nvPr>
            <p:ph type="title"/>
          </p:nvPr>
        </p:nvSpPr>
        <p:spPr>
          <a:xfrm>
            <a:off x="311700" y="2926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lang="en-CA">
                <a:latin typeface="Figtree SemiBold"/>
                <a:ea typeface="Figtree SemiBold"/>
                <a:cs typeface="Figtree SemiBold"/>
                <a:sym typeface="Figtree SemiBold"/>
              </a:rPr>
              <a:t>Meet the Team!</a:t>
            </a:r>
            <a:endParaRPr>
              <a:solidFill>
                <a:schemeClr val="lt1"/>
              </a:solidFill>
              <a:latin typeface="Figtree SemiBold"/>
              <a:ea typeface="Figtree SemiBold"/>
              <a:cs typeface="Figtree SemiBold"/>
              <a:sym typeface="Figtree SemiBold"/>
            </a:endParaRPr>
          </a:p>
        </p:txBody>
      </p:sp>
      <p:pic>
        <p:nvPicPr>
          <p:cNvPr id="198" name="Google Shape;198;p15"/>
          <p:cNvPicPr preferRelativeResize="0"/>
          <p:nvPr/>
        </p:nvPicPr>
        <p:blipFill rotWithShape="1">
          <a:blip r:embed="rId3">
            <a:alphaModFix/>
          </a:blip>
          <a:srcRect b="0" l="797" r="787" t="0"/>
          <a:stretch/>
        </p:blipFill>
        <p:spPr>
          <a:xfrm>
            <a:off x="717477" y="1737324"/>
            <a:ext cx="1189500" cy="1208700"/>
          </a:xfrm>
          <a:prstGeom prst="snip2DiagRect">
            <a:avLst>
              <a:gd fmla="val 0" name="adj1"/>
              <a:gd fmla="val 12307" name="adj2"/>
            </a:avLst>
          </a:prstGeom>
          <a:noFill/>
          <a:ln>
            <a:noFill/>
          </a:ln>
          <a:effectLst>
            <a:outerShdw blurRad="142875" rotWithShape="0" algn="bl" dir="4860000" dist="47625">
              <a:srgbClr val="000000">
                <a:alpha val="30000"/>
              </a:srgbClr>
            </a:outerShdw>
          </a:effectLst>
        </p:spPr>
      </p:pic>
      <p:sp>
        <p:nvSpPr>
          <p:cNvPr id="199" name="Google Shape;199;p15"/>
          <p:cNvSpPr/>
          <p:nvPr/>
        </p:nvSpPr>
        <p:spPr>
          <a:xfrm>
            <a:off x="556227" y="2872570"/>
            <a:ext cx="1355400" cy="657300"/>
          </a:xfrm>
          <a:prstGeom prst="snip2DiagRect">
            <a:avLst>
              <a:gd fmla="val 0" name="adj1"/>
              <a:gd fmla="val 29380" name="adj2"/>
            </a:avLst>
          </a:prstGeom>
          <a:noFill/>
          <a:ln cap="flat" cmpd="sng" w="19050">
            <a:solidFill>
              <a:srgbClr val="F7F4ED"/>
            </a:solidFill>
            <a:prstDash val="solid"/>
            <a:round/>
            <a:headEnd len="sm" w="sm" type="none"/>
            <a:tailEnd len="sm" w="sm" type="none"/>
          </a:ln>
        </p:spPr>
        <p:txBody>
          <a:bodyPr anchorCtr="0" anchor="ctr" bIns="51425" lIns="51425" spcFirstLastPara="1" rIns="51425" wrap="square" tIns="51425">
            <a:noAutofit/>
          </a:bodyPr>
          <a:lstStyle/>
          <a:p>
            <a:pPr indent="0" lvl="0" marL="0" rtl="0" algn="l">
              <a:spcBef>
                <a:spcPts val="0"/>
              </a:spcBef>
              <a:spcAft>
                <a:spcPts val="0"/>
              </a:spcAft>
              <a:buNone/>
            </a:pPr>
            <a:r>
              <a:t/>
            </a:r>
            <a:endParaRPr/>
          </a:p>
        </p:txBody>
      </p:sp>
      <p:sp>
        <p:nvSpPr>
          <p:cNvPr id="200" name="Google Shape;200;p15"/>
          <p:cNvSpPr txBox="1"/>
          <p:nvPr/>
        </p:nvSpPr>
        <p:spPr>
          <a:xfrm>
            <a:off x="1259050" y="3020581"/>
            <a:ext cx="781200" cy="227100"/>
          </a:xfrm>
          <a:prstGeom prst="rect">
            <a:avLst/>
          </a:prstGeom>
          <a:noFill/>
          <a:ln>
            <a:noFill/>
          </a:ln>
        </p:spPr>
        <p:txBody>
          <a:bodyPr anchorCtr="0" anchor="t" bIns="51425" lIns="51425" spcFirstLastPara="1" rIns="51425" wrap="square" tIns="51425">
            <a:spAutoFit/>
          </a:bodyPr>
          <a:lstStyle/>
          <a:p>
            <a:pPr indent="0" lvl="0" marL="0" rtl="0" algn="ctr">
              <a:spcBef>
                <a:spcPts val="0"/>
              </a:spcBef>
              <a:spcAft>
                <a:spcPts val="0"/>
              </a:spcAft>
              <a:buNone/>
            </a:pPr>
            <a:r>
              <a:rPr b="1" lang="en-CA" sz="800">
                <a:solidFill>
                  <a:srgbClr val="F7F4ED"/>
                </a:solidFill>
                <a:latin typeface="Montserrat"/>
                <a:ea typeface="Montserrat"/>
                <a:cs typeface="Montserrat"/>
                <a:sym typeface="Montserrat"/>
              </a:rPr>
              <a:t>Ang Li</a:t>
            </a:r>
            <a:endParaRPr b="1" sz="800">
              <a:solidFill>
                <a:srgbClr val="F7F4ED"/>
              </a:solidFill>
              <a:latin typeface="Montserrat"/>
              <a:ea typeface="Montserrat"/>
              <a:cs typeface="Montserrat"/>
              <a:sym typeface="Montserrat"/>
            </a:endParaRPr>
          </a:p>
        </p:txBody>
      </p:sp>
      <p:sp>
        <p:nvSpPr>
          <p:cNvPr id="201" name="Google Shape;201;p15"/>
          <p:cNvSpPr txBox="1"/>
          <p:nvPr/>
        </p:nvSpPr>
        <p:spPr>
          <a:xfrm>
            <a:off x="527753" y="3148925"/>
            <a:ext cx="1360200" cy="227100"/>
          </a:xfrm>
          <a:prstGeom prst="rect">
            <a:avLst/>
          </a:prstGeom>
          <a:noFill/>
          <a:ln>
            <a:noFill/>
          </a:ln>
        </p:spPr>
        <p:txBody>
          <a:bodyPr anchorCtr="0" anchor="t" bIns="51425" lIns="51425" spcFirstLastPara="1" rIns="51425" wrap="square" tIns="51425">
            <a:spAutoFit/>
          </a:bodyPr>
          <a:lstStyle/>
          <a:p>
            <a:pPr indent="0" lvl="0" marL="0" rtl="0" algn="r">
              <a:spcBef>
                <a:spcPts val="0"/>
              </a:spcBef>
              <a:spcAft>
                <a:spcPts val="0"/>
              </a:spcAft>
              <a:buNone/>
            </a:pPr>
            <a:r>
              <a:rPr lang="en-CA" sz="800">
                <a:solidFill>
                  <a:srgbClr val="F7F4ED"/>
                </a:solidFill>
                <a:latin typeface="Montserrat"/>
                <a:ea typeface="Montserrat"/>
                <a:cs typeface="Montserrat"/>
                <a:sym typeface="Montserrat"/>
              </a:rPr>
              <a:t>Electrical Engineering</a:t>
            </a:r>
            <a:endParaRPr sz="800">
              <a:solidFill>
                <a:srgbClr val="F7F4ED"/>
              </a:solidFill>
              <a:latin typeface="Montserrat"/>
              <a:ea typeface="Montserrat"/>
              <a:cs typeface="Montserrat"/>
              <a:sym typeface="Montserrat"/>
            </a:endParaRPr>
          </a:p>
        </p:txBody>
      </p:sp>
      <p:pic>
        <p:nvPicPr>
          <p:cNvPr id="202" name="Google Shape;202;p15"/>
          <p:cNvPicPr preferRelativeResize="0"/>
          <p:nvPr/>
        </p:nvPicPr>
        <p:blipFill rotWithShape="1">
          <a:blip r:embed="rId4">
            <a:alphaModFix/>
          </a:blip>
          <a:srcRect b="44997" l="15136" r="49562" t="3405"/>
          <a:stretch/>
        </p:blipFill>
        <p:spPr>
          <a:xfrm>
            <a:off x="2349203" y="1737325"/>
            <a:ext cx="1207800" cy="1208700"/>
          </a:xfrm>
          <a:prstGeom prst="snip2DiagRect">
            <a:avLst>
              <a:gd fmla="val 0" name="adj1"/>
              <a:gd fmla="val 16667" name="adj2"/>
            </a:avLst>
          </a:prstGeom>
          <a:noFill/>
          <a:ln>
            <a:noFill/>
          </a:ln>
          <a:effectLst>
            <a:outerShdw blurRad="142875" rotWithShape="0" algn="bl" dir="4860000" dist="47625">
              <a:srgbClr val="000000">
                <a:alpha val="30000"/>
              </a:srgbClr>
            </a:outerShdw>
          </a:effectLst>
        </p:spPr>
      </p:pic>
      <p:sp>
        <p:nvSpPr>
          <p:cNvPr id="203" name="Google Shape;203;p15"/>
          <p:cNvSpPr/>
          <p:nvPr/>
        </p:nvSpPr>
        <p:spPr>
          <a:xfrm>
            <a:off x="2194421" y="2872570"/>
            <a:ext cx="1355400" cy="657300"/>
          </a:xfrm>
          <a:prstGeom prst="snip2DiagRect">
            <a:avLst>
              <a:gd fmla="val 0" name="adj1"/>
              <a:gd fmla="val 29380" name="adj2"/>
            </a:avLst>
          </a:prstGeom>
          <a:noFill/>
          <a:ln cap="flat" cmpd="sng" w="19050">
            <a:solidFill>
              <a:srgbClr val="F7F4ED"/>
            </a:solidFill>
            <a:prstDash val="solid"/>
            <a:round/>
            <a:headEnd len="sm" w="sm" type="none"/>
            <a:tailEnd len="sm" w="sm" type="none"/>
          </a:ln>
        </p:spPr>
        <p:txBody>
          <a:bodyPr anchorCtr="0" anchor="ctr" bIns="51425" lIns="51425" spcFirstLastPara="1" rIns="51425" wrap="square" tIns="51425">
            <a:noAutofit/>
          </a:bodyPr>
          <a:lstStyle/>
          <a:p>
            <a:pPr indent="0" lvl="0" marL="0" rtl="0" algn="l">
              <a:spcBef>
                <a:spcPts val="0"/>
              </a:spcBef>
              <a:spcAft>
                <a:spcPts val="0"/>
              </a:spcAft>
              <a:buNone/>
            </a:pPr>
            <a:r>
              <a:t/>
            </a:r>
            <a:endParaRPr/>
          </a:p>
        </p:txBody>
      </p:sp>
      <p:sp>
        <p:nvSpPr>
          <p:cNvPr id="204" name="Google Shape;204;p15"/>
          <p:cNvSpPr txBox="1"/>
          <p:nvPr/>
        </p:nvSpPr>
        <p:spPr>
          <a:xfrm>
            <a:off x="2244514" y="3020581"/>
            <a:ext cx="1360200" cy="227100"/>
          </a:xfrm>
          <a:prstGeom prst="rect">
            <a:avLst/>
          </a:prstGeom>
          <a:noFill/>
          <a:ln>
            <a:noFill/>
          </a:ln>
        </p:spPr>
        <p:txBody>
          <a:bodyPr anchorCtr="0" anchor="t" bIns="51425" lIns="51425" spcFirstLastPara="1" rIns="51425" wrap="square" tIns="51425">
            <a:spAutoFit/>
          </a:bodyPr>
          <a:lstStyle/>
          <a:p>
            <a:pPr indent="0" lvl="0" marL="0" rtl="0" algn="ctr">
              <a:spcBef>
                <a:spcPts val="0"/>
              </a:spcBef>
              <a:spcAft>
                <a:spcPts val="0"/>
              </a:spcAft>
              <a:buNone/>
            </a:pPr>
            <a:r>
              <a:rPr b="1" lang="en-CA" sz="800">
                <a:solidFill>
                  <a:srgbClr val="F7F4ED"/>
                </a:solidFill>
                <a:latin typeface="Montserrat"/>
                <a:ea typeface="Montserrat"/>
                <a:cs typeface="Montserrat"/>
                <a:sym typeface="Montserrat"/>
              </a:rPr>
              <a:t>Tiam Morrow-Rogers</a:t>
            </a:r>
            <a:endParaRPr b="1" sz="800">
              <a:solidFill>
                <a:srgbClr val="F7F4ED"/>
              </a:solidFill>
              <a:latin typeface="Montserrat"/>
              <a:ea typeface="Montserrat"/>
              <a:cs typeface="Montserrat"/>
              <a:sym typeface="Montserrat"/>
            </a:endParaRPr>
          </a:p>
        </p:txBody>
      </p:sp>
      <p:sp>
        <p:nvSpPr>
          <p:cNvPr id="205" name="Google Shape;205;p15"/>
          <p:cNvSpPr txBox="1"/>
          <p:nvPr/>
        </p:nvSpPr>
        <p:spPr>
          <a:xfrm>
            <a:off x="2225020" y="3148915"/>
            <a:ext cx="1301100" cy="350100"/>
          </a:xfrm>
          <a:prstGeom prst="rect">
            <a:avLst/>
          </a:prstGeom>
          <a:noFill/>
          <a:ln>
            <a:noFill/>
          </a:ln>
        </p:spPr>
        <p:txBody>
          <a:bodyPr anchorCtr="0" anchor="t" bIns="51425" lIns="51425" spcFirstLastPara="1" rIns="51425" wrap="square" tIns="51425">
            <a:spAutoFit/>
          </a:bodyPr>
          <a:lstStyle/>
          <a:p>
            <a:pPr indent="0" lvl="0" marL="0" rtl="0" algn="r">
              <a:spcBef>
                <a:spcPts val="0"/>
              </a:spcBef>
              <a:spcAft>
                <a:spcPts val="0"/>
              </a:spcAft>
              <a:buNone/>
            </a:pPr>
            <a:r>
              <a:rPr lang="en-CA" sz="800">
                <a:solidFill>
                  <a:srgbClr val="F7F4ED"/>
                </a:solidFill>
                <a:latin typeface="Montserrat"/>
                <a:ea typeface="Montserrat"/>
                <a:cs typeface="Montserrat"/>
                <a:sym typeface="Montserrat"/>
              </a:rPr>
              <a:t>Electrical Engineering</a:t>
            </a:r>
            <a:endParaRPr sz="800">
              <a:solidFill>
                <a:srgbClr val="F7F4ED"/>
              </a:solidFill>
              <a:latin typeface="Montserrat"/>
              <a:ea typeface="Montserrat"/>
              <a:cs typeface="Montserrat"/>
              <a:sym typeface="Montserrat"/>
            </a:endParaRPr>
          </a:p>
          <a:p>
            <a:pPr indent="0" lvl="0" marL="0" rtl="0" algn="r">
              <a:spcBef>
                <a:spcPts val="0"/>
              </a:spcBef>
              <a:spcAft>
                <a:spcPts val="0"/>
              </a:spcAft>
              <a:buNone/>
            </a:pPr>
            <a:r>
              <a:rPr lang="en-CA" sz="800">
                <a:solidFill>
                  <a:srgbClr val="F7F4ED"/>
                </a:solidFill>
                <a:latin typeface="Montserrat"/>
                <a:ea typeface="Montserrat"/>
                <a:cs typeface="Montserrat"/>
                <a:sym typeface="Montserrat"/>
              </a:rPr>
              <a:t>B. Industrial Design</a:t>
            </a:r>
            <a:endParaRPr sz="800">
              <a:solidFill>
                <a:srgbClr val="F7F4ED"/>
              </a:solidFill>
              <a:latin typeface="Montserrat"/>
              <a:ea typeface="Montserrat"/>
              <a:cs typeface="Montserrat"/>
              <a:sym typeface="Montserrat"/>
            </a:endParaRPr>
          </a:p>
        </p:txBody>
      </p:sp>
      <p:pic>
        <p:nvPicPr>
          <p:cNvPr id="206" name="Google Shape;206;p15"/>
          <p:cNvPicPr preferRelativeResize="0"/>
          <p:nvPr/>
        </p:nvPicPr>
        <p:blipFill rotWithShape="1">
          <a:blip r:embed="rId5">
            <a:alphaModFix/>
          </a:blip>
          <a:srcRect b="0" l="25262" r="12513" t="54254"/>
          <a:stretch/>
        </p:blipFill>
        <p:spPr>
          <a:xfrm>
            <a:off x="3957538" y="1737325"/>
            <a:ext cx="1233000" cy="1208700"/>
          </a:xfrm>
          <a:prstGeom prst="snip2DiagRect">
            <a:avLst>
              <a:gd fmla="val 0" name="adj1"/>
              <a:gd fmla="val 16667" name="adj2"/>
            </a:avLst>
          </a:prstGeom>
          <a:noFill/>
          <a:ln>
            <a:noFill/>
          </a:ln>
          <a:effectLst>
            <a:outerShdw blurRad="142875" rotWithShape="0" algn="bl" dir="4860000" dist="47625">
              <a:srgbClr val="000000">
                <a:alpha val="30000"/>
              </a:srgbClr>
            </a:outerShdw>
          </a:effectLst>
        </p:spPr>
      </p:pic>
      <p:sp>
        <p:nvSpPr>
          <p:cNvPr id="207" name="Google Shape;207;p15"/>
          <p:cNvSpPr/>
          <p:nvPr/>
        </p:nvSpPr>
        <p:spPr>
          <a:xfrm>
            <a:off x="3834996" y="2872570"/>
            <a:ext cx="1355400" cy="657300"/>
          </a:xfrm>
          <a:prstGeom prst="snip2DiagRect">
            <a:avLst>
              <a:gd fmla="val 0" name="adj1"/>
              <a:gd fmla="val 29380" name="adj2"/>
            </a:avLst>
          </a:prstGeom>
          <a:noFill/>
          <a:ln cap="flat" cmpd="sng" w="19050">
            <a:solidFill>
              <a:srgbClr val="F7F4ED"/>
            </a:solidFill>
            <a:prstDash val="solid"/>
            <a:round/>
            <a:headEnd len="sm" w="sm" type="none"/>
            <a:tailEnd len="sm" w="sm" type="none"/>
          </a:ln>
        </p:spPr>
        <p:txBody>
          <a:bodyPr anchorCtr="0" anchor="ctr" bIns="51425" lIns="51425" spcFirstLastPara="1" rIns="51425" wrap="square" tIns="51425">
            <a:noAutofit/>
          </a:bodyPr>
          <a:lstStyle/>
          <a:p>
            <a:pPr indent="0" lvl="0" marL="0" rtl="0" algn="l">
              <a:spcBef>
                <a:spcPts val="0"/>
              </a:spcBef>
              <a:spcAft>
                <a:spcPts val="0"/>
              </a:spcAft>
              <a:buNone/>
            </a:pPr>
            <a:r>
              <a:t/>
            </a:r>
            <a:endParaRPr/>
          </a:p>
        </p:txBody>
      </p:sp>
      <p:sp>
        <p:nvSpPr>
          <p:cNvPr id="208" name="Google Shape;208;p15"/>
          <p:cNvSpPr txBox="1"/>
          <p:nvPr/>
        </p:nvSpPr>
        <p:spPr>
          <a:xfrm>
            <a:off x="4266101" y="3020577"/>
            <a:ext cx="986400" cy="350100"/>
          </a:xfrm>
          <a:prstGeom prst="rect">
            <a:avLst/>
          </a:prstGeom>
          <a:noFill/>
          <a:ln>
            <a:noFill/>
          </a:ln>
        </p:spPr>
        <p:txBody>
          <a:bodyPr anchorCtr="0" anchor="t" bIns="51425" lIns="51425" spcFirstLastPara="1" rIns="51425" wrap="square" tIns="51425">
            <a:spAutoFit/>
          </a:bodyPr>
          <a:lstStyle/>
          <a:p>
            <a:pPr indent="0" lvl="0" marL="0" rtl="0" algn="ctr">
              <a:spcBef>
                <a:spcPts val="0"/>
              </a:spcBef>
              <a:spcAft>
                <a:spcPts val="0"/>
              </a:spcAft>
              <a:buNone/>
            </a:pPr>
            <a:r>
              <a:rPr b="1" lang="en-CA" sz="800">
                <a:solidFill>
                  <a:srgbClr val="F7F4ED"/>
                </a:solidFill>
                <a:latin typeface="Montserrat"/>
                <a:ea typeface="Montserrat"/>
                <a:cs typeface="Montserrat"/>
                <a:sym typeface="Montserrat"/>
              </a:rPr>
              <a:t>Isaac Pinarski</a:t>
            </a:r>
            <a:endParaRPr b="1" sz="800">
              <a:solidFill>
                <a:srgbClr val="F7F4ED"/>
              </a:solidFill>
              <a:latin typeface="Montserrat"/>
              <a:ea typeface="Montserrat"/>
              <a:cs typeface="Montserrat"/>
              <a:sym typeface="Montserrat"/>
            </a:endParaRPr>
          </a:p>
          <a:p>
            <a:pPr indent="0" lvl="0" marL="0" rtl="0" algn="l">
              <a:spcBef>
                <a:spcPts val="0"/>
              </a:spcBef>
              <a:spcAft>
                <a:spcPts val="0"/>
              </a:spcAft>
              <a:buNone/>
            </a:pPr>
            <a:r>
              <a:t/>
            </a:r>
            <a:endParaRPr b="1" sz="800">
              <a:solidFill>
                <a:srgbClr val="666666"/>
              </a:solidFill>
              <a:latin typeface="Montserrat"/>
              <a:ea typeface="Montserrat"/>
              <a:cs typeface="Montserrat"/>
              <a:sym typeface="Montserrat"/>
            </a:endParaRPr>
          </a:p>
        </p:txBody>
      </p:sp>
      <p:sp>
        <p:nvSpPr>
          <p:cNvPr id="209" name="Google Shape;209;p15"/>
          <p:cNvSpPr txBox="1"/>
          <p:nvPr/>
        </p:nvSpPr>
        <p:spPr>
          <a:xfrm>
            <a:off x="3993194" y="3148915"/>
            <a:ext cx="1183200" cy="227100"/>
          </a:xfrm>
          <a:prstGeom prst="rect">
            <a:avLst/>
          </a:prstGeom>
          <a:noFill/>
          <a:ln>
            <a:noFill/>
          </a:ln>
        </p:spPr>
        <p:txBody>
          <a:bodyPr anchorCtr="0" anchor="t" bIns="51425" lIns="51425" spcFirstLastPara="1" rIns="51425" wrap="square" tIns="51425">
            <a:spAutoFit/>
          </a:bodyPr>
          <a:lstStyle/>
          <a:p>
            <a:pPr indent="0" lvl="0" marL="0" rtl="0" algn="r">
              <a:spcBef>
                <a:spcPts val="0"/>
              </a:spcBef>
              <a:spcAft>
                <a:spcPts val="0"/>
              </a:spcAft>
              <a:buNone/>
            </a:pPr>
            <a:r>
              <a:rPr lang="en-CA" sz="800">
                <a:solidFill>
                  <a:srgbClr val="F7F4ED"/>
                </a:solidFill>
                <a:latin typeface="Montserrat"/>
                <a:ea typeface="Montserrat"/>
                <a:cs typeface="Montserrat"/>
                <a:sym typeface="Montserrat"/>
              </a:rPr>
              <a:t>Civil Engineering</a:t>
            </a:r>
            <a:endParaRPr sz="800">
              <a:solidFill>
                <a:srgbClr val="F7F4ED"/>
              </a:solidFill>
              <a:latin typeface="Montserrat"/>
              <a:ea typeface="Montserrat"/>
              <a:cs typeface="Montserrat"/>
              <a:sym typeface="Montserrat"/>
            </a:endParaRPr>
          </a:p>
        </p:txBody>
      </p:sp>
      <p:pic>
        <p:nvPicPr>
          <p:cNvPr id="210" name="Google Shape;210;p15"/>
          <p:cNvPicPr preferRelativeResize="0"/>
          <p:nvPr/>
        </p:nvPicPr>
        <p:blipFill rotWithShape="1">
          <a:blip r:embed="rId6">
            <a:alphaModFix/>
          </a:blip>
          <a:srcRect b="12467" l="0" r="0" t="12474"/>
          <a:stretch/>
        </p:blipFill>
        <p:spPr>
          <a:xfrm>
            <a:off x="5636178" y="1737325"/>
            <a:ext cx="1207800" cy="1208700"/>
          </a:xfrm>
          <a:prstGeom prst="snip2DiagRect">
            <a:avLst>
              <a:gd fmla="val 0" name="adj1"/>
              <a:gd fmla="val 18045" name="adj2"/>
            </a:avLst>
          </a:prstGeom>
          <a:noFill/>
          <a:ln>
            <a:noFill/>
          </a:ln>
          <a:effectLst>
            <a:outerShdw blurRad="142875" rotWithShape="0" algn="bl" dir="4860000" dist="47625">
              <a:srgbClr val="000000">
                <a:alpha val="30000"/>
              </a:srgbClr>
            </a:outerShdw>
          </a:effectLst>
        </p:spPr>
      </p:pic>
      <p:sp>
        <p:nvSpPr>
          <p:cNvPr id="211" name="Google Shape;211;p15"/>
          <p:cNvSpPr/>
          <p:nvPr/>
        </p:nvSpPr>
        <p:spPr>
          <a:xfrm>
            <a:off x="5482876" y="2872570"/>
            <a:ext cx="1355400" cy="657300"/>
          </a:xfrm>
          <a:prstGeom prst="snip2DiagRect">
            <a:avLst>
              <a:gd fmla="val 0" name="adj1"/>
              <a:gd fmla="val 29380" name="adj2"/>
            </a:avLst>
          </a:prstGeom>
          <a:noFill/>
          <a:ln cap="flat" cmpd="sng" w="19050">
            <a:solidFill>
              <a:srgbClr val="F7F4ED"/>
            </a:solidFill>
            <a:prstDash val="solid"/>
            <a:round/>
            <a:headEnd len="sm" w="sm" type="none"/>
            <a:tailEnd len="sm" w="sm" type="none"/>
          </a:ln>
        </p:spPr>
        <p:txBody>
          <a:bodyPr anchorCtr="0" anchor="ctr" bIns="51425" lIns="51425" spcFirstLastPara="1" rIns="51425" wrap="square" tIns="51425">
            <a:noAutofit/>
          </a:bodyPr>
          <a:lstStyle/>
          <a:p>
            <a:pPr indent="0" lvl="0" marL="0" rtl="0" algn="l">
              <a:spcBef>
                <a:spcPts val="0"/>
              </a:spcBef>
              <a:spcAft>
                <a:spcPts val="0"/>
              </a:spcAft>
              <a:buNone/>
            </a:pPr>
            <a:r>
              <a:t/>
            </a:r>
            <a:endParaRPr/>
          </a:p>
        </p:txBody>
      </p:sp>
      <p:sp>
        <p:nvSpPr>
          <p:cNvPr id="212" name="Google Shape;212;p15"/>
          <p:cNvSpPr txBox="1"/>
          <p:nvPr/>
        </p:nvSpPr>
        <p:spPr>
          <a:xfrm>
            <a:off x="5883180" y="3020575"/>
            <a:ext cx="954900" cy="227100"/>
          </a:xfrm>
          <a:prstGeom prst="rect">
            <a:avLst/>
          </a:prstGeom>
          <a:noFill/>
          <a:ln>
            <a:noFill/>
          </a:ln>
        </p:spPr>
        <p:txBody>
          <a:bodyPr anchorCtr="0" anchor="t" bIns="51425" lIns="51425" spcFirstLastPara="1" rIns="51425" wrap="square" tIns="51425">
            <a:spAutoFit/>
          </a:bodyPr>
          <a:lstStyle/>
          <a:p>
            <a:pPr indent="0" lvl="0" marL="0" rtl="0" algn="r">
              <a:spcBef>
                <a:spcPts val="0"/>
              </a:spcBef>
              <a:spcAft>
                <a:spcPts val="0"/>
              </a:spcAft>
              <a:buNone/>
            </a:pPr>
            <a:r>
              <a:rPr b="1" lang="en-CA" sz="800">
                <a:solidFill>
                  <a:srgbClr val="F7F4ED"/>
                </a:solidFill>
                <a:latin typeface="Montserrat"/>
                <a:ea typeface="Montserrat"/>
                <a:cs typeface="Montserrat"/>
                <a:sym typeface="Montserrat"/>
              </a:rPr>
              <a:t>Eden Irwin</a:t>
            </a:r>
            <a:endParaRPr b="1" sz="800">
              <a:solidFill>
                <a:srgbClr val="F7F4ED"/>
              </a:solidFill>
              <a:latin typeface="Montserrat"/>
              <a:ea typeface="Montserrat"/>
              <a:cs typeface="Montserrat"/>
              <a:sym typeface="Montserrat"/>
            </a:endParaRPr>
          </a:p>
        </p:txBody>
      </p:sp>
      <p:sp>
        <p:nvSpPr>
          <p:cNvPr id="213" name="Google Shape;213;p15"/>
          <p:cNvSpPr txBox="1"/>
          <p:nvPr/>
        </p:nvSpPr>
        <p:spPr>
          <a:xfrm>
            <a:off x="5483779" y="3148925"/>
            <a:ext cx="1360200" cy="227100"/>
          </a:xfrm>
          <a:prstGeom prst="rect">
            <a:avLst/>
          </a:prstGeom>
          <a:noFill/>
          <a:ln>
            <a:noFill/>
          </a:ln>
        </p:spPr>
        <p:txBody>
          <a:bodyPr anchorCtr="0" anchor="t" bIns="51425" lIns="51425" spcFirstLastPara="1" rIns="51425" wrap="square" tIns="51425">
            <a:spAutoFit/>
          </a:bodyPr>
          <a:lstStyle/>
          <a:p>
            <a:pPr indent="0" lvl="0" marL="0" rtl="0" algn="r">
              <a:spcBef>
                <a:spcPts val="0"/>
              </a:spcBef>
              <a:spcAft>
                <a:spcPts val="0"/>
              </a:spcAft>
              <a:buNone/>
            </a:pPr>
            <a:r>
              <a:rPr lang="en-CA" sz="800">
                <a:solidFill>
                  <a:srgbClr val="F7F4ED"/>
                </a:solidFill>
                <a:latin typeface="Montserrat"/>
                <a:ea typeface="Montserrat"/>
                <a:cs typeface="Montserrat"/>
                <a:sym typeface="Montserrat"/>
              </a:rPr>
              <a:t>Chemical Engineering</a:t>
            </a:r>
            <a:endParaRPr sz="800">
              <a:solidFill>
                <a:srgbClr val="F7F4ED"/>
              </a:solidFill>
              <a:latin typeface="Montserrat"/>
              <a:ea typeface="Montserrat"/>
              <a:cs typeface="Montserrat"/>
              <a:sym typeface="Montserrat"/>
            </a:endParaRPr>
          </a:p>
        </p:txBody>
      </p:sp>
      <p:pic>
        <p:nvPicPr>
          <p:cNvPr id="214" name="Google Shape;214;p15"/>
          <p:cNvPicPr preferRelativeResize="0"/>
          <p:nvPr/>
        </p:nvPicPr>
        <p:blipFill rotWithShape="1">
          <a:blip r:embed="rId7">
            <a:alphaModFix/>
          </a:blip>
          <a:srcRect b="1559" l="0" r="0" t="1559"/>
          <a:stretch/>
        </p:blipFill>
        <p:spPr>
          <a:xfrm>
            <a:off x="7303763" y="1737325"/>
            <a:ext cx="1207800" cy="1208700"/>
          </a:xfrm>
          <a:prstGeom prst="snip2DiagRect">
            <a:avLst>
              <a:gd fmla="val 0" name="adj1"/>
              <a:gd fmla="val 18045" name="adj2"/>
            </a:avLst>
          </a:prstGeom>
          <a:noFill/>
          <a:ln>
            <a:noFill/>
          </a:ln>
          <a:effectLst>
            <a:outerShdw blurRad="142875" rotWithShape="0" algn="bl" dir="4860000" dist="47625">
              <a:srgbClr val="000000">
                <a:alpha val="30000"/>
              </a:srgbClr>
            </a:outerShdw>
          </a:effectLst>
        </p:spPr>
      </p:pic>
      <p:sp>
        <p:nvSpPr>
          <p:cNvPr id="215" name="Google Shape;215;p15"/>
          <p:cNvSpPr/>
          <p:nvPr/>
        </p:nvSpPr>
        <p:spPr>
          <a:xfrm>
            <a:off x="7150461" y="2872570"/>
            <a:ext cx="1355400" cy="657300"/>
          </a:xfrm>
          <a:prstGeom prst="snip2DiagRect">
            <a:avLst>
              <a:gd fmla="val 0" name="adj1"/>
              <a:gd fmla="val 29380" name="adj2"/>
            </a:avLst>
          </a:prstGeom>
          <a:noFill/>
          <a:ln cap="flat" cmpd="sng" w="19050">
            <a:solidFill>
              <a:srgbClr val="F7F4ED"/>
            </a:solidFill>
            <a:prstDash val="solid"/>
            <a:round/>
            <a:headEnd len="sm" w="sm" type="none"/>
            <a:tailEnd len="sm" w="sm" type="none"/>
          </a:ln>
        </p:spPr>
        <p:txBody>
          <a:bodyPr anchorCtr="0" anchor="ctr" bIns="51425" lIns="51425" spcFirstLastPara="1" rIns="51425" wrap="square" tIns="51425">
            <a:noAutofit/>
          </a:bodyPr>
          <a:lstStyle/>
          <a:p>
            <a:pPr indent="0" lvl="0" marL="0" rtl="0" algn="l">
              <a:spcBef>
                <a:spcPts val="0"/>
              </a:spcBef>
              <a:spcAft>
                <a:spcPts val="0"/>
              </a:spcAft>
              <a:buNone/>
            </a:pPr>
            <a:r>
              <a:t/>
            </a:r>
            <a:endParaRPr/>
          </a:p>
        </p:txBody>
      </p:sp>
      <p:sp>
        <p:nvSpPr>
          <p:cNvPr id="216" name="Google Shape;216;p15"/>
          <p:cNvSpPr txBox="1"/>
          <p:nvPr/>
        </p:nvSpPr>
        <p:spPr>
          <a:xfrm>
            <a:off x="7550764" y="3020575"/>
            <a:ext cx="954900" cy="227100"/>
          </a:xfrm>
          <a:prstGeom prst="rect">
            <a:avLst/>
          </a:prstGeom>
          <a:noFill/>
          <a:ln>
            <a:noFill/>
          </a:ln>
        </p:spPr>
        <p:txBody>
          <a:bodyPr anchorCtr="0" anchor="t" bIns="51425" lIns="51425" spcFirstLastPara="1" rIns="51425" wrap="square" tIns="51425">
            <a:spAutoFit/>
          </a:bodyPr>
          <a:lstStyle/>
          <a:p>
            <a:pPr indent="0" lvl="0" marL="0" rtl="0" algn="r">
              <a:spcBef>
                <a:spcPts val="0"/>
              </a:spcBef>
              <a:spcAft>
                <a:spcPts val="0"/>
              </a:spcAft>
              <a:buNone/>
            </a:pPr>
            <a:r>
              <a:rPr b="1" lang="en-CA" sz="800">
                <a:solidFill>
                  <a:srgbClr val="F7F4ED"/>
                </a:solidFill>
                <a:latin typeface="Montserrat"/>
                <a:ea typeface="Montserrat"/>
                <a:cs typeface="Montserrat"/>
                <a:sym typeface="Montserrat"/>
              </a:rPr>
              <a:t>Radhe Pandey</a:t>
            </a:r>
            <a:endParaRPr b="1" sz="800">
              <a:solidFill>
                <a:srgbClr val="F7F4ED"/>
              </a:solidFill>
              <a:latin typeface="Montserrat"/>
              <a:ea typeface="Montserrat"/>
              <a:cs typeface="Montserrat"/>
              <a:sym typeface="Montserrat"/>
            </a:endParaRPr>
          </a:p>
        </p:txBody>
      </p:sp>
      <p:sp>
        <p:nvSpPr>
          <p:cNvPr id="217" name="Google Shape;217;p15"/>
          <p:cNvSpPr txBox="1"/>
          <p:nvPr/>
        </p:nvSpPr>
        <p:spPr>
          <a:xfrm>
            <a:off x="7151363" y="3148925"/>
            <a:ext cx="1360200" cy="227100"/>
          </a:xfrm>
          <a:prstGeom prst="rect">
            <a:avLst/>
          </a:prstGeom>
          <a:noFill/>
          <a:ln>
            <a:noFill/>
          </a:ln>
        </p:spPr>
        <p:txBody>
          <a:bodyPr anchorCtr="0" anchor="t" bIns="51425" lIns="51425" spcFirstLastPara="1" rIns="51425" wrap="square" tIns="51425">
            <a:spAutoFit/>
          </a:bodyPr>
          <a:lstStyle/>
          <a:p>
            <a:pPr indent="0" lvl="0" marL="0" rtl="0" algn="r">
              <a:spcBef>
                <a:spcPts val="0"/>
              </a:spcBef>
              <a:spcAft>
                <a:spcPts val="0"/>
              </a:spcAft>
              <a:buNone/>
            </a:pPr>
            <a:r>
              <a:rPr lang="en-CA" sz="800">
                <a:solidFill>
                  <a:srgbClr val="F7F4ED"/>
                </a:solidFill>
                <a:latin typeface="Montserrat"/>
                <a:ea typeface="Montserrat"/>
                <a:cs typeface="Montserrat"/>
                <a:sym typeface="Montserrat"/>
              </a:rPr>
              <a:t>Civil Engineering</a:t>
            </a:r>
            <a:endParaRPr sz="800">
              <a:solidFill>
                <a:srgbClr val="F7F4ED"/>
              </a:solidFill>
              <a:latin typeface="Montserrat"/>
              <a:ea typeface="Montserrat"/>
              <a:cs typeface="Montserrat"/>
              <a:sym typeface="Montserrat"/>
            </a:endParaRPr>
          </a:p>
        </p:txBody>
      </p:sp>
    </p:spTree>
  </p:cSld>
  <p:clrMapOvr>
    <a:masterClrMapping/>
  </p:clrMapOvr>
  <mc:AlternateContent>
    <mc:Choice Requires="p14">
      <p:transition p14:dur="2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txBox="1"/>
          <p:nvPr>
            <p:ph type="title"/>
          </p:nvPr>
        </p:nvSpPr>
        <p:spPr>
          <a:xfrm>
            <a:off x="311700" y="1999050"/>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CA" sz="5000">
                <a:latin typeface="Figtree SemiBold"/>
                <a:ea typeface="Figtree SemiBold"/>
                <a:cs typeface="Figtree SemiBold"/>
                <a:sym typeface="Figtree SemiBold"/>
              </a:rPr>
              <a:t>Prototype &amp; Test</a:t>
            </a:r>
            <a:endParaRPr sz="5000">
              <a:latin typeface="Figtree SemiBold"/>
              <a:ea typeface="Figtree SemiBold"/>
              <a:cs typeface="Figtree SemiBold"/>
              <a:sym typeface="Figtree SemiBold"/>
            </a:endParaRPr>
          </a:p>
          <a:p>
            <a:pPr indent="0" lvl="0" marL="0" rtl="0" algn="ctr">
              <a:spcBef>
                <a:spcPts val="0"/>
              </a:spcBef>
              <a:spcAft>
                <a:spcPts val="0"/>
              </a:spcAft>
              <a:buNone/>
            </a:pPr>
            <a:r>
              <a:t/>
            </a:r>
            <a:endParaRPr sz="5000">
              <a:latin typeface="Figtree SemiBold"/>
              <a:ea typeface="Figtree SemiBold"/>
              <a:cs typeface="Figtree SemiBold"/>
              <a:sym typeface="Figtree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3A2"/>
        </a:solidFill>
      </p:bgPr>
    </p:bg>
    <p:spTree>
      <p:nvGrpSpPr>
        <p:cNvPr id="334" name="Shape 334"/>
        <p:cNvGrpSpPr/>
        <p:nvPr/>
      </p:nvGrpSpPr>
      <p:grpSpPr>
        <a:xfrm>
          <a:off x="0" y="0"/>
          <a:ext cx="0" cy="0"/>
          <a:chOff x="0" y="0"/>
          <a:chExt cx="0" cy="0"/>
        </a:xfrm>
      </p:grpSpPr>
      <p:sp>
        <p:nvSpPr>
          <p:cNvPr id="335" name="Google Shape;335;p34"/>
          <p:cNvSpPr txBox="1"/>
          <p:nvPr>
            <p:ph type="title"/>
          </p:nvPr>
        </p:nvSpPr>
        <p:spPr>
          <a:xfrm>
            <a:off x="311700" y="301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lang="en-CA">
                <a:solidFill>
                  <a:schemeClr val="lt1"/>
                </a:solidFill>
                <a:latin typeface="Figtree SemiBold"/>
                <a:ea typeface="Figtree SemiBold"/>
                <a:cs typeface="Figtree SemiBold"/>
                <a:sym typeface="Figtree SemiBold"/>
              </a:rPr>
              <a:t>Prototype I - </a:t>
            </a:r>
            <a:r>
              <a:rPr lang="en-CA">
                <a:latin typeface="Figtree SemiBold"/>
                <a:ea typeface="Figtree SemiBold"/>
                <a:cs typeface="Figtree SemiBold"/>
                <a:sym typeface="Figtree SemiBold"/>
              </a:rPr>
              <a:t>Measurement</a:t>
            </a:r>
            <a:r>
              <a:rPr lang="en-CA">
                <a:solidFill>
                  <a:schemeClr val="lt1"/>
                </a:solidFill>
                <a:latin typeface="Figtree SemiBold"/>
                <a:ea typeface="Figtree SemiBold"/>
                <a:cs typeface="Figtree SemiBold"/>
                <a:sym typeface="Figtree SemiBold"/>
              </a:rPr>
              <a:t> Mechanism</a:t>
            </a:r>
            <a:endParaRPr>
              <a:solidFill>
                <a:schemeClr val="lt1"/>
              </a:solidFill>
              <a:latin typeface="Figtree SemiBold"/>
              <a:ea typeface="Figtree SemiBold"/>
              <a:cs typeface="Figtree SemiBold"/>
              <a:sym typeface="Figtree SemiBold"/>
            </a:endParaRPr>
          </a:p>
        </p:txBody>
      </p:sp>
      <p:pic>
        <p:nvPicPr>
          <p:cNvPr id="336" name="Google Shape;336;p34"/>
          <p:cNvPicPr preferRelativeResize="0"/>
          <p:nvPr/>
        </p:nvPicPr>
        <p:blipFill rotWithShape="1">
          <a:blip r:embed="rId3">
            <a:alphaModFix/>
          </a:blip>
          <a:srcRect b="25453" l="0" r="3521" t="13944"/>
          <a:stretch/>
        </p:blipFill>
        <p:spPr>
          <a:xfrm>
            <a:off x="353675" y="873725"/>
            <a:ext cx="2897304" cy="2410548"/>
          </a:xfrm>
          <a:prstGeom prst="rect">
            <a:avLst/>
          </a:prstGeom>
          <a:noFill/>
          <a:ln cap="flat" cmpd="sng" w="19050">
            <a:solidFill>
              <a:schemeClr val="lt1"/>
            </a:solidFill>
            <a:prstDash val="solid"/>
            <a:round/>
            <a:headEnd len="sm" w="sm" type="none"/>
            <a:tailEnd len="sm" w="sm" type="none"/>
          </a:ln>
          <a:effectLst>
            <a:outerShdw blurRad="57150" rotWithShape="0" algn="bl" dir="3900000" dist="28575">
              <a:srgbClr val="000000">
                <a:alpha val="50000"/>
              </a:srgbClr>
            </a:outerShdw>
          </a:effectLst>
        </p:spPr>
      </p:pic>
      <p:pic>
        <p:nvPicPr>
          <p:cNvPr id="337" name="Google Shape;337;p34"/>
          <p:cNvPicPr preferRelativeResize="0"/>
          <p:nvPr/>
        </p:nvPicPr>
        <p:blipFill rotWithShape="1">
          <a:blip r:embed="rId4">
            <a:alphaModFix/>
          </a:blip>
          <a:srcRect b="28803" l="8495" r="16983" t="32088"/>
          <a:stretch/>
        </p:blipFill>
        <p:spPr>
          <a:xfrm>
            <a:off x="3414646" y="873725"/>
            <a:ext cx="2231906" cy="1548217"/>
          </a:xfrm>
          <a:prstGeom prst="rect">
            <a:avLst/>
          </a:prstGeom>
          <a:noFill/>
          <a:ln cap="flat" cmpd="sng" w="19050">
            <a:solidFill>
              <a:schemeClr val="lt1"/>
            </a:solidFill>
            <a:prstDash val="solid"/>
            <a:round/>
            <a:headEnd len="sm" w="sm" type="none"/>
            <a:tailEnd len="sm" w="sm" type="none"/>
          </a:ln>
          <a:effectLst>
            <a:outerShdw blurRad="57150" rotWithShape="0" algn="bl" dir="3900000" dist="28575">
              <a:srgbClr val="000000">
                <a:alpha val="50000"/>
              </a:srgbClr>
            </a:outerShdw>
          </a:effectLst>
        </p:spPr>
      </p:pic>
      <p:pic>
        <p:nvPicPr>
          <p:cNvPr id="338" name="Google Shape;338;p34"/>
          <p:cNvPicPr preferRelativeResize="0"/>
          <p:nvPr/>
        </p:nvPicPr>
        <p:blipFill rotWithShape="1">
          <a:blip r:embed="rId5">
            <a:alphaModFix/>
          </a:blip>
          <a:srcRect b="0" l="0" r="0" t="3799"/>
          <a:stretch/>
        </p:blipFill>
        <p:spPr>
          <a:xfrm>
            <a:off x="6385650" y="3425900"/>
            <a:ext cx="2446675" cy="1203950"/>
          </a:xfrm>
          <a:prstGeom prst="rect">
            <a:avLst/>
          </a:prstGeom>
          <a:noFill/>
          <a:ln cap="flat" cmpd="sng" w="19050">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pic>
        <p:nvPicPr>
          <p:cNvPr id="339" name="Google Shape;339;p34"/>
          <p:cNvPicPr preferRelativeResize="0"/>
          <p:nvPr/>
        </p:nvPicPr>
        <p:blipFill rotWithShape="1">
          <a:blip r:embed="rId6">
            <a:alphaModFix/>
          </a:blip>
          <a:srcRect b="44690" l="15591" r="18674" t="30584"/>
          <a:stretch/>
        </p:blipFill>
        <p:spPr>
          <a:xfrm>
            <a:off x="3414646" y="2520686"/>
            <a:ext cx="2231910" cy="763587"/>
          </a:xfrm>
          <a:prstGeom prst="rect">
            <a:avLst/>
          </a:prstGeom>
          <a:noFill/>
          <a:ln cap="flat" cmpd="sng" w="19050">
            <a:solidFill>
              <a:schemeClr val="lt1"/>
            </a:solidFill>
            <a:prstDash val="solid"/>
            <a:round/>
            <a:headEnd len="sm" w="sm" type="none"/>
            <a:tailEnd len="sm" w="sm" type="none"/>
          </a:ln>
          <a:effectLst>
            <a:outerShdw blurRad="57150" rotWithShape="0" algn="bl" dir="3900000" dist="28575">
              <a:srgbClr val="000000">
                <a:alpha val="50000"/>
              </a:srgbClr>
            </a:outerShdw>
          </a:effectLst>
        </p:spPr>
      </p:pic>
      <p:pic>
        <p:nvPicPr>
          <p:cNvPr id="340" name="Google Shape;340;p34"/>
          <p:cNvPicPr preferRelativeResize="0"/>
          <p:nvPr/>
        </p:nvPicPr>
        <p:blipFill rotWithShape="1">
          <a:blip r:embed="rId7">
            <a:alphaModFix/>
          </a:blip>
          <a:srcRect b="33519" l="0" r="0" t="6420"/>
          <a:stretch/>
        </p:blipFill>
        <p:spPr>
          <a:xfrm>
            <a:off x="5810219" y="873725"/>
            <a:ext cx="3022081" cy="2410547"/>
          </a:xfrm>
          <a:prstGeom prst="rect">
            <a:avLst/>
          </a:prstGeom>
          <a:noFill/>
          <a:ln cap="flat" cmpd="sng" w="19050">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pic>
        <p:nvPicPr>
          <p:cNvPr id="341" name="Google Shape;341;p34"/>
          <p:cNvPicPr preferRelativeResize="0"/>
          <p:nvPr/>
        </p:nvPicPr>
        <p:blipFill>
          <a:blip r:embed="rId8">
            <a:alphaModFix/>
          </a:blip>
          <a:stretch>
            <a:fillRect/>
          </a:stretch>
        </p:blipFill>
        <p:spPr>
          <a:xfrm>
            <a:off x="464100" y="3425900"/>
            <a:ext cx="1217019" cy="1203950"/>
          </a:xfrm>
          <a:prstGeom prst="rect">
            <a:avLst/>
          </a:prstGeom>
          <a:noFill/>
          <a:ln>
            <a:noFill/>
          </a:ln>
          <a:effectLst>
            <a:outerShdw blurRad="57150" rotWithShape="0" algn="bl" dir="5400000" dist="19050">
              <a:srgbClr val="000000">
                <a:alpha val="50000"/>
              </a:srgbClr>
            </a:outerShdw>
          </a:effectLst>
        </p:spPr>
      </p:pic>
      <p:pic>
        <p:nvPicPr>
          <p:cNvPr id="342" name="Google Shape;342;p34"/>
          <p:cNvPicPr preferRelativeResize="0"/>
          <p:nvPr/>
        </p:nvPicPr>
        <p:blipFill>
          <a:blip r:embed="rId9">
            <a:alphaModFix/>
          </a:blip>
          <a:stretch>
            <a:fillRect/>
          </a:stretch>
        </p:blipFill>
        <p:spPr>
          <a:xfrm>
            <a:off x="4301214" y="3419362"/>
            <a:ext cx="1217025" cy="1217025"/>
          </a:xfrm>
          <a:prstGeom prst="rect">
            <a:avLst/>
          </a:prstGeom>
          <a:noFill/>
          <a:ln>
            <a:noFill/>
          </a:ln>
          <a:effectLst>
            <a:outerShdw blurRad="57150" rotWithShape="0" algn="bl" dir="4500000" dist="19050">
              <a:srgbClr val="000000">
                <a:alpha val="50000"/>
              </a:srgbClr>
            </a:outerShdw>
          </a:effectLst>
        </p:spPr>
      </p:pic>
      <p:pic>
        <p:nvPicPr>
          <p:cNvPr id="343" name="Google Shape;343;p34"/>
          <p:cNvPicPr preferRelativeResize="0"/>
          <p:nvPr/>
        </p:nvPicPr>
        <p:blipFill>
          <a:blip r:embed="rId10">
            <a:alphaModFix/>
          </a:blip>
          <a:stretch>
            <a:fillRect/>
          </a:stretch>
        </p:blipFill>
        <p:spPr>
          <a:xfrm>
            <a:off x="2548504" y="3425901"/>
            <a:ext cx="885325" cy="1203948"/>
          </a:xfrm>
          <a:prstGeom prst="rect">
            <a:avLst/>
          </a:prstGeom>
          <a:noFill/>
          <a:ln>
            <a:noFill/>
          </a:ln>
          <a:effectLst>
            <a:outerShdw blurRad="57150" rotWithShape="0" algn="bl" dir="4500000" dist="19050">
              <a:srgbClr val="000000">
                <a:alpha val="50000"/>
              </a:srgbClr>
            </a:outerShdw>
          </a:effectLst>
        </p:spPr>
      </p:pic>
      <p:sp>
        <p:nvSpPr>
          <p:cNvPr id="344" name="Google Shape;344;p34"/>
          <p:cNvSpPr/>
          <p:nvPr/>
        </p:nvSpPr>
        <p:spPr>
          <a:xfrm>
            <a:off x="5707582" y="3982725"/>
            <a:ext cx="488700" cy="172200"/>
          </a:xfrm>
          <a:prstGeom prst="rightArrow">
            <a:avLst>
              <a:gd fmla="val 50000" name="adj1"/>
              <a:gd fmla="val 66286" name="adj2"/>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p34"/>
          <p:cNvSpPr/>
          <p:nvPr/>
        </p:nvSpPr>
        <p:spPr>
          <a:xfrm>
            <a:off x="3623172" y="3982725"/>
            <a:ext cx="488700" cy="172200"/>
          </a:xfrm>
          <a:prstGeom prst="rightArrow">
            <a:avLst>
              <a:gd fmla="val 50000" name="adj1"/>
              <a:gd fmla="val 66286" name="adj2"/>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 name="Google Shape;346;p34"/>
          <p:cNvSpPr/>
          <p:nvPr/>
        </p:nvSpPr>
        <p:spPr>
          <a:xfrm>
            <a:off x="1870461" y="3982725"/>
            <a:ext cx="488700" cy="172200"/>
          </a:xfrm>
          <a:prstGeom prst="rightArrow">
            <a:avLst>
              <a:gd fmla="val 50000" name="adj1"/>
              <a:gd fmla="val 66286" name="adj2"/>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3A2"/>
        </a:solidFill>
      </p:bgPr>
    </p:bg>
    <p:spTree>
      <p:nvGrpSpPr>
        <p:cNvPr id="350" name="Shape 350"/>
        <p:cNvGrpSpPr/>
        <p:nvPr/>
      </p:nvGrpSpPr>
      <p:grpSpPr>
        <a:xfrm>
          <a:off x="0" y="0"/>
          <a:ext cx="0" cy="0"/>
          <a:chOff x="0" y="0"/>
          <a:chExt cx="0" cy="0"/>
        </a:xfrm>
      </p:grpSpPr>
      <p:sp>
        <p:nvSpPr>
          <p:cNvPr id="351" name="Google Shape;351;p35"/>
          <p:cNvSpPr txBox="1"/>
          <p:nvPr>
            <p:ph type="title"/>
          </p:nvPr>
        </p:nvSpPr>
        <p:spPr>
          <a:xfrm>
            <a:off x="311700" y="2926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lang="en-CA">
                <a:solidFill>
                  <a:schemeClr val="lt1"/>
                </a:solidFill>
                <a:latin typeface="Figtree SemiBold"/>
                <a:ea typeface="Figtree SemiBold"/>
                <a:cs typeface="Figtree SemiBold"/>
                <a:sym typeface="Figtree SemiBold"/>
              </a:rPr>
              <a:t>Prototype II - </a:t>
            </a:r>
            <a:r>
              <a:rPr lang="en-CA">
                <a:latin typeface="Figtree SemiBold"/>
                <a:ea typeface="Figtree SemiBold"/>
                <a:cs typeface="Figtree SemiBold"/>
                <a:sym typeface="Figtree SemiBold"/>
              </a:rPr>
              <a:t>Sampling</a:t>
            </a:r>
            <a:r>
              <a:rPr lang="en-CA">
                <a:latin typeface="Figtree SemiBold"/>
                <a:ea typeface="Figtree SemiBold"/>
                <a:cs typeface="Figtree SemiBold"/>
                <a:sym typeface="Figtree SemiBold"/>
              </a:rPr>
              <a:t> Mechanism</a:t>
            </a:r>
            <a:endParaRPr>
              <a:solidFill>
                <a:schemeClr val="lt1"/>
              </a:solidFill>
              <a:latin typeface="Figtree SemiBold"/>
              <a:ea typeface="Figtree SemiBold"/>
              <a:cs typeface="Figtree SemiBold"/>
              <a:sym typeface="Figtree SemiBold"/>
            </a:endParaRPr>
          </a:p>
        </p:txBody>
      </p:sp>
      <p:pic>
        <p:nvPicPr>
          <p:cNvPr id="352" name="Google Shape;352;p35"/>
          <p:cNvPicPr preferRelativeResize="0"/>
          <p:nvPr/>
        </p:nvPicPr>
        <p:blipFill rotWithShape="1">
          <a:blip r:embed="rId3">
            <a:alphaModFix/>
          </a:blip>
          <a:srcRect b="20426" l="0" r="0" t="0"/>
          <a:stretch/>
        </p:blipFill>
        <p:spPr>
          <a:xfrm>
            <a:off x="311700" y="3155800"/>
            <a:ext cx="2328372" cy="1392576"/>
          </a:xfrm>
          <a:prstGeom prst="rect">
            <a:avLst/>
          </a:prstGeom>
          <a:noFill/>
          <a:ln cap="flat" cmpd="sng" w="19050">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pic>
        <p:nvPicPr>
          <p:cNvPr id="353" name="Google Shape;353;p35"/>
          <p:cNvPicPr preferRelativeResize="0"/>
          <p:nvPr/>
        </p:nvPicPr>
        <p:blipFill rotWithShape="1">
          <a:blip r:embed="rId4">
            <a:alphaModFix/>
          </a:blip>
          <a:srcRect b="2037" l="0" r="0" t="0"/>
          <a:stretch/>
        </p:blipFill>
        <p:spPr>
          <a:xfrm>
            <a:off x="3344994" y="865325"/>
            <a:ext cx="2695575" cy="2183475"/>
          </a:xfrm>
          <a:prstGeom prst="rect">
            <a:avLst/>
          </a:prstGeom>
          <a:noFill/>
          <a:ln cap="flat" cmpd="sng" w="19050">
            <a:solidFill>
              <a:schemeClr val="lt1"/>
            </a:solidFill>
            <a:prstDash val="solid"/>
            <a:round/>
            <a:headEnd len="sm" w="sm" type="none"/>
            <a:tailEnd len="sm" w="sm" type="none"/>
          </a:ln>
          <a:effectLst>
            <a:outerShdw blurRad="57150" rotWithShape="0" algn="bl" dir="3900000" dist="28575">
              <a:srgbClr val="000000">
                <a:alpha val="50000"/>
              </a:srgbClr>
            </a:outerShdw>
          </a:effectLst>
        </p:spPr>
      </p:pic>
      <p:pic>
        <p:nvPicPr>
          <p:cNvPr id="354" name="Google Shape;354;p35"/>
          <p:cNvPicPr preferRelativeResize="0"/>
          <p:nvPr/>
        </p:nvPicPr>
        <p:blipFill rotWithShape="1">
          <a:blip r:embed="rId5">
            <a:alphaModFix/>
          </a:blip>
          <a:srcRect b="17892" l="0" r="0" t="17231"/>
          <a:stretch/>
        </p:blipFill>
        <p:spPr>
          <a:xfrm>
            <a:off x="2738675" y="3155800"/>
            <a:ext cx="1616240" cy="1392573"/>
          </a:xfrm>
          <a:prstGeom prst="rect">
            <a:avLst/>
          </a:prstGeom>
          <a:noFill/>
          <a:ln cap="flat" cmpd="sng" w="19050">
            <a:solidFill>
              <a:schemeClr val="lt1"/>
            </a:solidFill>
            <a:prstDash val="solid"/>
            <a:round/>
            <a:headEnd len="sm" w="sm" type="none"/>
            <a:tailEnd len="sm" w="sm" type="none"/>
          </a:ln>
          <a:effectLst>
            <a:outerShdw blurRad="57150" rotWithShape="0" algn="bl" dir="3900000" dist="28575">
              <a:srgbClr val="000000">
                <a:alpha val="50000"/>
              </a:srgbClr>
            </a:outerShdw>
          </a:effectLst>
        </p:spPr>
      </p:pic>
      <p:pic>
        <p:nvPicPr>
          <p:cNvPr id="355" name="Google Shape;355;p35"/>
          <p:cNvPicPr preferRelativeResize="0"/>
          <p:nvPr/>
        </p:nvPicPr>
        <p:blipFill rotWithShape="1">
          <a:blip r:embed="rId6">
            <a:alphaModFix/>
          </a:blip>
          <a:srcRect b="25278" l="0" r="0" t="18221"/>
          <a:stretch/>
        </p:blipFill>
        <p:spPr>
          <a:xfrm>
            <a:off x="311700" y="865325"/>
            <a:ext cx="2909850" cy="2183475"/>
          </a:xfrm>
          <a:prstGeom prst="rect">
            <a:avLst/>
          </a:prstGeom>
          <a:noFill/>
          <a:ln cap="flat" cmpd="sng" w="19050">
            <a:solidFill>
              <a:schemeClr val="lt1"/>
            </a:solidFill>
            <a:prstDash val="solid"/>
            <a:round/>
            <a:headEnd len="sm" w="sm" type="none"/>
            <a:tailEnd len="sm" w="sm" type="none"/>
          </a:ln>
          <a:effectLst>
            <a:outerShdw blurRad="57150" rotWithShape="0" algn="bl" dir="3900000" dist="28575">
              <a:srgbClr val="000000">
                <a:alpha val="50000"/>
              </a:srgbClr>
            </a:outerShdw>
          </a:effectLst>
        </p:spPr>
      </p:pic>
      <p:pic>
        <p:nvPicPr>
          <p:cNvPr id="356" name="Google Shape;356;p35" title="Screenshot 2025-03-12 120504.png"/>
          <p:cNvPicPr preferRelativeResize="0"/>
          <p:nvPr/>
        </p:nvPicPr>
        <p:blipFill rotWithShape="1">
          <a:blip r:embed="rId7">
            <a:alphaModFix/>
          </a:blip>
          <a:srcRect b="7912" l="0" r="0" t="7912"/>
          <a:stretch/>
        </p:blipFill>
        <p:spPr>
          <a:xfrm>
            <a:off x="6164012" y="865325"/>
            <a:ext cx="2618889" cy="2183474"/>
          </a:xfrm>
          <a:prstGeom prst="rect">
            <a:avLst/>
          </a:prstGeom>
          <a:noFill/>
          <a:ln cap="flat" cmpd="sng" w="19050">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pic>
        <p:nvPicPr>
          <p:cNvPr id="357" name="Google Shape;357;p35"/>
          <p:cNvPicPr preferRelativeResize="0"/>
          <p:nvPr/>
        </p:nvPicPr>
        <p:blipFill rotWithShape="1">
          <a:blip r:embed="rId8">
            <a:alphaModFix/>
          </a:blip>
          <a:srcRect b="44350" l="17791" r="5053" t="15064"/>
          <a:stretch/>
        </p:blipFill>
        <p:spPr>
          <a:xfrm>
            <a:off x="4453525" y="3140400"/>
            <a:ext cx="2046450" cy="1392574"/>
          </a:xfrm>
          <a:prstGeom prst="rect">
            <a:avLst/>
          </a:prstGeom>
          <a:noFill/>
          <a:ln cap="flat" cmpd="sng" w="19050">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graphicFrame>
        <p:nvGraphicFramePr>
          <p:cNvPr id="358" name="Google Shape;358;p35"/>
          <p:cNvGraphicFramePr/>
          <p:nvPr/>
        </p:nvGraphicFramePr>
        <p:xfrm>
          <a:off x="6598575" y="3140388"/>
          <a:ext cx="3000000" cy="3000000"/>
        </p:xfrm>
        <a:graphic>
          <a:graphicData uri="http://schemas.openxmlformats.org/drawingml/2006/table">
            <a:tbl>
              <a:tblPr>
                <a:noFill/>
                <a:tableStyleId>{F6B8E674-D6B1-4617-9EE3-36C716910784}</a:tableStyleId>
              </a:tblPr>
              <a:tblGrid>
                <a:gridCol w="610550"/>
                <a:gridCol w="1573775"/>
              </a:tblGrid>
              <a:tr h="464200">
                <a:tc>
                  <a:txBody>
                    <a:bodyPr/>
                    <a:lstStyle/>
                    <a:p>
                      <a:pPr indent="0" lvl="0" marL="0" rtl="0" algn="l">
                        <a:spcBef>
                          <a:spcPts val="0"/>
                        </a:spcBef>
                        <a:spcAft>
                          <a:spcPts val="0"/>
                        </a:spcAft>
                        <a:buNone/>
                      </a:pPr>
                      <a:r>
                        <a:t/>
                      </a:r>
                      <a:endParaRPr/>
                    </a:p>
                  </a:txBody>
                  <a:tcPr marT="91425" marB="91425" marR="91425" marL="91425">
                    <a:solidFill>
                      <a:srgbClr val="88F65F"/>
                    </a:solidFill>
                  </a:tcPr>
                </a:tc>
                <a:tc>
                  <a:txBody>
                    <a:bodyPr/>
                    <a:lstStyle/>
                    <a:p>
                      <a:pPr indent="0" lvl="0" marL="0" rtl="0" algn="l">
                        <a:spcBef>
                          <a:spcPts val="0"/>
                        </a:spcBef>
                        <a:spcAft>
                          <a:spcPts val="0"/>
                        </a:spcAft>
                        <a:buNone/>
                      </a:pPr>
                      <a:r>
                        <a:rPr lang="en-CA"/>
                        <a:t>Motors</a:t>
                      </a:r>
                      <a:endParaRPr/>
                    </a:p>
                  </a:txBody>
                  <a:tcPr marT="91425" marB="91425" marR="91425" marL="91425">
                    <a:solidFill>
                      <a:schemeClr val="lt1"/>
                    </a:solidFill>
                  </a:tcPr>
                </a:tc>
              </a:tr>
              <a:tr h="464200">
                <a:tc>
                  <a:txBody>
                    <a:bodyPr/>
                    <a:lstStyle/>
                    <a:p>
                      <a:pPr indent="0" lvl="0" marL="0" rtl="0" algn="l">
                        <a:spcBef>
                          <a:spcPts val="0"/>
                        </a:spcBef>
                        <a:spcAft>
                          <a:spcPts val="0"/>
                        </a:spcAft>
                        <a:buNone/>
                      </a:pPr>
                      <a:r>
                        <a:t/>
                      </a:r>
                      <a:endParaRPr/>
                    </a:p>
                  </a:txBody>
                  <a:tcPr marT="91425" marB="91425" marR="91425" marL="91425">
                    <a:solidFill>
                      <a:srgbClr val="EE970A"/>
                    </a:solidFill>
                  </a:tcPr>
                </a:tc>
                <a:tc>
                  <a:txBody>
                    <a:bodyPr/>
                    <a:lstStyle/>
                    <a:p>
                      <a:pPr indent="0" lvl="0" marL="0" rtl="0" algn="l">
                        <a:spcBef>
                          <a:spcPts val="0"/>
                        </a:spcBef>
                        <a:spcAft>
                          <a:spcPts val="0"/>
                        </a:spcAft>
                        <a:buNone/>
                      </a:pPr>
                      <a:r>
                        <a:rPr lang="en-CA"/>
                        <a:t>Scraping Bit</a:t>
                      </a:r>
                      <a:endParaRPr/>
                    </a:p>
                  </a:txBody>
                  <a:tcPr marT="91425" marB="91425" marR="91425" marL="91425">
                    <a:solidFill>
                      <a:schemeClr val="lt1"/>
                    </a:solidFill>
                  </a:tcPr>
                </a:tc>
              </a:tr>
              <a:tr h="464200">
                <a:tc>
                  <a:txBody>
                    <a:bodyPr/>
                    <a:lstStyle/>
                    <a:p>
                      <a:pPr indent="0" lvl="0" marL="0" rtl="0" algn="l">
                        <a:spcBef>
                          <a:spcPts val="0"/>
                        </a:spcBef>
                        <a:spcAft>
                          <a:spcPts val="0"/>
                        </a:spcAft>
                        <a:buNone/>
                      </a:pPr>
                      <a:r>
                        <a:t/>
                      </a:r>
                      <a:endParaRPr>
                        <a:highlight>
                          <a:srgbClr val="BF55FF"/>
                        </a:highlight>
                      </a:endParaRPr>
                    </a:p>
                  </a:txBody>
                  <a:tcPr marT="91425" marB="91425" marR="91425" marL="91425">
                    <a:solidFill>
                      <a:srgbClr val="548ADB"/>
                    </a:solidFill>
                  </a:tcPr>
                </a:tc>
                <a:tc>
                  <a:txBody>
                    <a:bodyPr/>
                    <a:lstStyle/>
                    <a:p>
                      <a:pPr indent="0" lvl="0" marL="0" rtl="0" algn="l">
                        <a:spcBef>
                          <a:spcPts val="0"/>
                        </a:spcBef>
                        <a:spcAft>
                          <a:spcPts val="0"/>
                        </a:spcAft>
                        <a:buNone/>
                      </a:pPr>
                      <a:r>
                        <a:rPr lang="en-CA"/>
                        <a:t>Load Cell</a:t>
                      </a:r>
                      <a:endParaRPr/>
                    </a:p>
                  </a:txBody>
                  <a:tcPr marT="91425" marB="91425" marR="91425" marL="91425">
                    <a:solidFill>
                      <a:schemeClr val="lt1"/>
                    </a:solidFill>
                  </a:tcPr>
                </a:tc>
              </a:tr>
            </a:tbl>
          </a:graphicData>
        </a:graphic>
      </p:graphicFrame>
      <p:pic>
        <p:nvPicPr>
          <p:cNvPr id="359" name="Google Shape;359;p35"/>
          <p:cNvPicPr preferRelativeResize="0"/>
          <p:nvPr/>
        </p:nvPicPr>
        <p:blipFill>
          <a:blip r:embed="rId9">
            <a:alphaModFix/>
          </a:blip>
          <a:stretch>
            <a:fillRect/>
          </a:stretch>
        </p:blipFill>
        <p:spPr>
          <a:xfrm>
            <a:off x="311700" y="865325"/>
            <a:ext cx="2909850" cy="21909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3A2"/>
        </a:solidFill>
      </p:bgPr>
    </p:bg>
    <p:spTree>
      <p:nvGrpSpPr>
        <p:cNvPr id="363" name="Shape 363"/>
        <p:cNvGrpSpPr/>
        <p:nvPr/>
      </p:nvGrpSpPr>
      <p:grpSpPr>
        <a:xfrm>
          <a:off x="0" y="0"/>
          <a:ext cx="0" cy="0"/>
          <a:chOff x="0" y="0"/>
          <a:chExt cx="0" cy="0"/>
        </a:xfrm>
      </p:grpSpPr>
      <p:sp>
        <p:nvSpPr>
          <p:cNvPr id="364" name="Google Shape;364;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Prototype III - Containment Mechanism</a:t>
            </a:r>
            <a:endParaRPr/>
          </a:p>
        </p:txBody>
      </p:sp>
      <p:pic>
        <p:nvPicPr>
          <p:cNvPr id="365" name="Google Shape;365;p36"/>
          <p:cNvPicPr preferRelativeResize="0"/>
          <p:nvPr/>
        </p:nvPicPr>
        <p:blipFill>
          <a:blip r:embed="rId3">
            <a:alphaModFix/>
          </a:blip>
          <a:stretch>
            <a:fillRect/>
          </a:stretch>
        </p:blipFill>
        <p:spPr>
          <a:xfrm>
            <a:off x="6105547" y="1534500"/>
            <a:ext cx="2726753" cy="2427850"/>
          </a:xfrm>
          <a:prstGeom prst="rect">
            <a:avLst/>
          </a:prstGeom>
          <a:noFill/>
          <a:ln cap="flat" cmpd="sng" w="19050">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sp>
        <p:nvSpPr>
          <p:cNvPr id="366" name="Google Shape;366;p36"/>
          <p:cNvSpPr txBox="1"/>
          <p:nvPr/>
        </p:nvSpPr>
        <p:spPr>
          <a:xfrm>
            <a:off x="728075" y="1387650"/>
            <a:ext cx="139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800">
                <a:solidFill>
                  <a:schemeClr val="lt1"/>
                </a:solidFill>
                <a:latin typeface="Figtree"/>
                <a:ea typeface="Figtree"/>
                <a:cs typeface="Figtree"/>
                <a:sym typeface="Figtree"/>
              </a:rPr>
              <a:t>CAD Model</a:t>
            </a:r>
            <a:endParaRPr b="1" sz="1800">
              <a:solidFill>
                <a:schemeClr val="lt1"/>
              </a:solidFill>
              <a:latin typeface="Figtree"/>
              <a:ea typeface="Figtree"/>
              <a:cs typeface="Figtree"/>
              <a:sym typeface="Figtree"/>
            </a:endParaRPr>
          </a:p>
        </p:txBody>
      </p:sp>
      <p:pic>
        <p:nvPicPr>
          <p:cNvPr id="367" name="Google Shape;367;p36"/>
          <p:cNvPicPr preferRelativeResize="0"/>
          <p:nvPr/>
        </p:nvPicPr>
        <p:blipFill>
          <a:blip r:embed="rId4">
            <a:alphaModFix/>
          </a:blip>
          <a:stretch>
            <a:fillRect/>
          </a:stretch>
        </p:blipFill>
        <p:spPr>
          <a:xfrm>
            <a:off x="2758725" y="1534505"/>
            <a:ext cx="3222202" cy="2427839"/>
          </a:xfrm>
          <a:prstGeom prst="rect">
            <a:avLst/>
          </a:prstGeom>
          <a:noFill/>
          <a:ln cap="flat" cmpd="sng" w="19050">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sp>
        <p:nvSpPr>
          <p:cNvPr id="368" name="Google Shape;368;p36"/>
          <p:cNvSpPr txBox="1"/>
          <p:nvPr/>
        </p:nvSpPr>
        <p:spPr>
          <a:xfrm>
            <a:off x="4923675" y="1017725"/>
            <a:ext cx="244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800">
                <a:solidFill>
                  <a:schemeClr val="lt1"/>
                </a:solidFill>
                <a:latin typeface="Figtree"/>
                <a:ea typeface="Figtree"/>
                <a:cs typeface="Figtree"/>
                <a:sym typeface="Figtree"/>
              </a:rPr>
              <a:t>3D Print Prototypes</a:t>
            </a:r>
            <a:endParaRPr b="1" sz="1800">
              <a:solidFill>
                <a:schemeClr val="lt1"/>
              </a:solidFill>
              <a:latin typeface="Figtree"/>
              <a:ea typeface="Figtree"/>
              <a:cs typeface="Figtree"/>
              <a:sym typeface="Figtree"/>
            </a:endParaRPr>
          </a:p>
        </p:txBody>
      </p:sp>
      <p:pic>
        <p:nvPicPr>
          <p:cNvPr id="369" name="Google Shape;369;p36"/>
          <p:cNvPicPr preferRelativeResize="0"/>
          <p:nvPr/>
        </p:nvPicPr>
        <p:blipFill rotWithShape="1">
          <a:blip r:embed="rId5">
            <a:alphaModFix/>
          </a:blip>
          <a:srcRect b="3648" l="6568" r="5850" t="4684"/>
          <a:stretch/>
        </p:blipFill>
        <p:spPr>
          <a:xfrm>
            <a:off x="217375" y="1970837"/>
            <a:ext cx="2416725" cy="15551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3A2"/>
        </a:solidFill>
      </p:bgPr>
    </p:bg>
    <p:spTree>
      <p:nvGrpSpPr>
        <p:cNvPr id="373" name="Shape 373"/>
        <p:cNvGrpSpPr/>
        <p:nvPr/>
      </p:nvGrpSpPr>
      <p:grpSpPr>
        <a:xfrm>
          <a:off x="0" y="0"/>
          <a:ext cx="0" cy="0"/>
          <a:chOff x="0" y="0"/>
          <a:chExt cx="0" cy="0"/>
        </a:xfrm>
      </p:grpSpPr>
      <p:sp>
        <p:nvSpPr>
          <p:cNvPr id="374" name="Google Shape;374;p37"/>
          <p:cNvSpPr txBox="1"/>
          <p:nvPr>
            <p:ph type="title"/>
          </p:nvPr>
        </p:nvSpPr>
        <p:spPr>
          <a:xfrm>
            <a:off x="1218150" y="96250"/>
            <a:ext cx="6707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CA"/>
              <a:t>Prototype IV -  Movement System</a:t>
            </a:r>
            <a:endParaRPr/>
          </a:p>
        </p:txBody>
      </p:sp>
      <p:pic>
        <p:nvPicPr>
          <p:cNvPr id="375" name="Google Shape;375;p37"/>
          <p:cNvPicPr preferRelativeResize="0"/>
          <p:nvPr/>
        </p:nvPicPr>
        <p:blipFill rotWithShape="1">
          <a:blip r:embed="rId3">
            <a:alphaModFix/>
          </a:blip>
          <a:srcRect b="28859" l="18565" r="24451" t="31860"/>
          <a:stretch/>
        </p:blipFill>
        <p:spPr>
          <a:xfrm>
            <a:off x="2098523" y="760506"/>
            <a:ext cx="1976077" cy="1686047"/>
          </a:xfrm>
          <a:prstGeom prst="rect">
            <a:avLst/>
          </a:prstGeom>
          <a:noFill/>
          <a:ln cap="flat" cmpd="sng" w="19050">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pic>
        <p:nvPicPr>
          <p:cNvPr id="376" name="Google Shape;376;p37"/>
          <p:cNvPicPr preferRelativeResize="0"/>
          <p:nvPr/>
        </p:nvPicPr>
        <p:blipFill rotWithShape="1">
          <a:blip r:embed="rId4">
            <a:alphaModFix/>
          </a:blip>
          <a:srcRect b="28169" l="22003" r="22008" t="33963"/>
          <a:stretch/>
        </p:blipFill>
        <p:spPr>
          <a:xfrm>
            <a:off x="5045625" y="767925"/>
            <a:ext cx="1976077" cy="1671235"/>
          </a:xfrm>
          <a:prstGeom prst="rect">
            <a:avLst/>
          </a:prstGeom>
          <a:noFill/>
          <a:ln cap="flat" cmpd="sng" w="19050">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sp>
        <p:nvSpPr>
          <p:cNvPr id="377" name="Google Shape;377;p37"/>
          <p:cNvSpPr txBox="1"/>
          <p:nvPr/>
        </p:nvSpPr>
        <p:spPr>
          <a:xfrm>
            <a:off x="249000" y="2541425"/>
            <a:ext cx="8646000" cy="569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500">
                <a:solidFill>
                  <a:schemeClr val="lt1"/>
                </a:solidFill>
                <a:latin typeface="Figtree"/>
                <a:ea typeface="Figtree"/>
                <a:cs typeface="Figtree"/>
                <a:sym typeface="Figtree"/>
              </a:rPr>
              <a:t>Prototype V-  BMS &amp; Power Delivery</a:t>
            </a:r>
            <a:endParaRPr sz="2500">
              <a:latin typeface="Figtree"/>
              <a:ea typeface="Figtree"/>
              <a:cs typeface="Figtree"/>
              <a:sym typeface="Figtree"/>
            </a:endParaRPr>
          </a:p>
        </p:txBody>
      </p:sp>
      <p:pic>
        <p:nvPicPr>
          <p:cNvPr id="378" name="Google Shape;378;p37"/>
          <p:cNvPicPr preferRelativeResize="0"/>
          <p:nvPr/>
        </p:nvPicPr>
        <p:blipFill>
          <a:blip r:embed="rId5">
            <a:alphaModFix/>
          </a:blip>
          <a:stretch>
            <a:fillRect/>
          </a:stretch>
        </p:blipFill>
        <p:spPr>
          <a:xfrm>
            <a:off x="1285775" y="3148150"/>
            <a:ext cx="1466388" cy="1406077"/>
          </a:xfrm>
          <a:prstGeom prst="rect">
            <a:avLst/>
          </a:prstGeom>
          <a:noFill/>
          <a:ln cap="flat" cmpd="sng" w="19050">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pic>
        <p:nvPicPr>
          <p:cNvPr id="379" name="Google Shape;379;p37"/>
          <p:cNvPicPr preferRelativeResize="0"/>
          <p:nvPr/>
        </p:nvPicPr>
        <p:blipFill rotWithShape="1">
          <a:blip r:embed="rId6">
            <a:alphaModFix/>
          </a:blip>
          <a:srcRect b="14905" l="0" r="3437" t="22042"/>
          <a:stretch/>
        </p:blipFill>
        <p:spPr>
          <a:xfrm>
            <a:off x="3328469" y="3148150"/>
            <a:ext cx="2487050" cy="1406077"/>
          </a:xfrm>
          <a:prstGeom prst="rect">
            <a:avLst/>
          </a:prstGeom>
          <a:noFill/>
          <a:ln cap="flat" cmpd="sng" w="19050">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pic>
        <p:nvPicPr>
          <p:cNvPr id="380" name="Google Shape;380;p37"/>
          <p:cNvPicPr preferRelativeResize="0"/>
          <p:nvPr/>
        </p:nvPicPr>
        <p:blipFill>
          <a:blip r:embed="rId7">
            <a:alphaModFix/>
          </a:blip>
          <a:stretch>
            <a:fillRect/>
          </a:stretch>
        </p:blipFill>
        <p:spPr>
          <a:xfrm>
            <a:off x="6391825" y="3148148"/>
            <a:ext cx="1611852" cy="1406075"/>
          </a:xfrm>
          <a:prstGeom prst="rect">
            <a:avLst/>
          </a:prstGeom>
          <a:noFill/>
          <a:ln cap="flat" cmpd="sng" w="19050">
            <a:solidFill>
              <a:schemeClr val="lt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3A2"/>
        </a:solidFill>
      </p:bgPr>
    </p:bg>
    <p:spTree>
      <p:nvGrpSpPr>
        <p:cNvPr id="384" name="Shape 384"/>
        <p:cNvGrpSpPr/>
        <p:nvPr/>
      </p:nvGrpSpPr>
      <p:grpSpPr>
        <a:xfrm>
          <a:off x="0" y="0"/>
          <a:ext cx="0" cy="0"/>
          <a:chOff x="0" y="0"/>
          <a:chExt cx="0" cy="0"/>
        </a:xfrm>
      </p:grpSpPr>
      <p:sp>
        <p:nvSpPr>
          <p:cNvPr id="385" name="Google Shape;385;p38"/>
          <p:cNvSpPr txBox="1"/>
          <p:nvPr>
            <p:ph type="title"/>
          </p:nvPr>
        </p:nvSpPr>
        <p:spPr>
          <a:xfrm>
            <a:off x="599850" y="1574900"/>
            <a:ext cx="24018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CA">
                <a:solidFill>
                  <a:schemeClr val="lt1"/>
                </a:solidFill>
                <a:latin typeface="Figtree SemiBold"/>
                <a:ea typeface="Figtree SemiBold"/>
                <a:cs typeface="Figtree SemiBold"/>
                <a:sym typeface="Figtree SemiBold"/>
              </a:rPr>
              <a:t>B</a:t>
            </a:r>
            <a:r>
              <a:rPr lang="en-CA">
                <a:latin typeface="Figtree SemiBold"/>
                <a:ea typeface="Figtree SemiBold"/>
                <a:cs typeface="Figtree SemiBold"/>
                <a:sym typeface="Figtree SemiBold"/>
              </a:rPr>
              <a:t>ill of Materials (BOM)</a:t>
            </a:r>
            <a:endParaRPr>
              <a:latin typeface="Figtree SemiBold"/>
              <a:ea typeface="Figtree SemiBold"/>
              <a:cs typeface="Figtree SemiBold"/>
              <a:sym typeface="Figtree SemiBold"/>
            </a:endParaRPr>
          </a:p>
        </p:txBody>
      </p:sp>
      <p:pic>
        <p:nvPicPr>
          <p:cNvPr id="386" name="Google Shape;386;p38"/>
          <p:cNvPicPr preferRelativeResize="0"/>
          <p:nvPr/>
        </p:nvPicPr>
        <p:blipFill>
          <a:blip r:embed="rId3">
            <a:alphaModFix/>
          </a:blip>
          <a:stretch>
            <a:fillRect/>
          </a:stretch>
        </p:blipFill>
        <p:spPr>
          <a:xfrm>
            <a:off x="3438700" y="532300"/>
            <a:ext cx="4759799" cy="4263075"/>
          </a:xfrm>
          <a:prstGeom prst="rect">
            <a:avLst/>
          </a:prstGeom>
          <a:no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mc:AlternateContent>
    <mc:Choice Requires="p14">
      <p:transition p14:dur="20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3A2"/>
        </a:solidFill>
      </p:bgPr>
    </p:bg>
    <p:spTree>
      <p:nvGrpSpPr>
        <p:cNvPr id="390" name="Shape 390"/>
        <p:cNvGrpSpPr/>
        <p:nvPr/>
      </p:nvGrpSpPr>
      <p:grpSpPr>
        <a:xfrm>
          <a:off x="0" y="0"/>
          <a:ext cx="0" cy="0"/>
          <a:chOff x="0" y="0"/>
          <a:chExt cx="0" cy="0"/>
        </a:xfrm>
      </p:grpSpPr>
      <p:sp>
        <p:nvSpPr>
          <p:cNvPr id="391" name="Google Shape;391;p39"/>
          <p:cNvSpPr txBox="1"/>
          <p:nvPr>
            <p:ph type="title"/>
          </p:nvPr>
        </p:nvSpPr>
        <p:spPr>
          <a:xfrm>
            <a:off x="311700" y="1905000"/>
            <a:ext cx="8520600" cy="882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CA">
                <a:solidFill>
                  <a:schemeClr val="lt1"/>
                </a:solidFill>
                <a:latin typeface="Figtree SemiBold"/>
                <a:ea typeface="Figtree SemiBold"/>
                <a:cs typeface="Figtree SemiBold"/>
                <a:sym typeface="Figtree SemiBold"/>
              </a:rPr>
              <a:t>Thank </a:t>
            </a:r>
            <a:r>
              <a:rPr lang="en-CA">
                <a:latin typeface="Figtree SemiBold"/>
                <a:ea typeface="Figtree SemiBold"/>
                <a:cs typeface="Figtree SemiBold"/>
                <a:sym typeface="Figtree SemiBold"/>
              </a:rPr>
              <a:t>you for listening to our TED Talk!</a:t>
            </a:r>
            <a:endParaRPr>
              <a:solidFill>
                <a:schemeClr val="lt1"/>
              </a:solidFill>
              <a:latin typeface="Figtree SemiBold"/>
              <a:ea typeface="Figtree SemiBold"/>
              <a:cs typeface="Figtree SemiBold"/>
              <a:sym typeface="Figtree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3A2"/>
        </a:solidFill>
      </p:bgPr>
    </p:bg>
    <p:spTree>
      <p:nvGrpSpPr>
        <p:cNvPr id="221" name="Shape 221"/>
        <p:cNvGrpSpPr/>
        <p:nvPr/>
      </p:nvGrpSpPr>
      <p:grpSpPr>
        <a:xfrm>
          <a:off x="0" y="0"/>
          <a:ext cx="0" cy="0"/>
          <a:chOff x="0" y="0"/>
          <a:chExt cx="0" cy="0"/>
        </a:xfrm>
      </p:grpSpPr>
      <p:sp>
        <p:nvSpPr>
          <p:cNvPr id="222" name="Google Shape;222;p16"/>
          <p:cNvSpPr txBox="1"/>
          <p:nvPr>
            <p:ph type="title"/>
          </p:nvPr>
        </p:nvSpPr>
        <p:spPr>
          <a:xfrm>
            <a:off x="276750" y="1299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Summary of the Project:</a:t>
            </a:r>
            <a:endParaRPr/>
          </a:p>
        </p:txBody>
      </p:sp>
      <p:sp>
        <p:nvSpPr>
          <p:cNvPr id="223" name="Google Shape;223;p16"/>
          <p:cNvSpPr txBox="1"/>
          <p:nvPr>
            <p:ph idx="1" type="body"/>
          </p:nvPr>
        </p:nvSpPr>
        <p:spPr>
          <a:xfrm>
            <a:off x="346650" y="758100"/>
            <a:ext cx="8450700" cy="3627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b="1" sz="2000"/>
          </a:p>
          <a:p>
            <a:pPr indent="0" lvl="0" marL="0" rtl="0" algn="ctr">
              <a:lnSpc>
                <a:spcPct val="100000"/>
              </a:lnSpc>
              <a:spcBef>
                <a:spcPts val="0"/>
              </a:spcBef>
              <a:spcAft>
                <a:spcPts val="0"/>
              </a:spcAft>
              <a:buNone/>
            </a:pPr>
            <a:r>
              <a:rPr b="1" lang="en-CA" sz="2000"/>
              <a:t>Objective:</a:t>
            </a:r>
            <a:endParaRPr b="1" sz="2000"/>
          </a:p>
          <a:p>
            <a:pPr indent="0" lvl="0" marL="0" rtl="0" algn="ctr">
              <a:lnSpc>
                <a:spcPct val="100000"/>
              </a:lnSpc>
              <a:spcBef>
                <a:spcPts val="0"/>
              </a:spcBef>
              <a:spcAft>
                <a:spcPts val="0"/>
              </a:spcAft>
              <a:buNone/>
            </a:pPr>
            <a:r>
              <a:rPr lang="en-CA" sz="2000"/>
              <a:t> Obtain a metal sample from inside a (horizontal or vertical) tube at 15 ft from the inlet of a 4 inch (ID) tube. </a:t>
            </a:r>
            <a:endParaRPr sz="2000"/>
          </a:p>
          <a:p>
            <a:pPr indent="0" lvl="0" marL="0" rtl="0" algn="l">
              <a:lnSpc>
                <a:spcPct val="100000"/>
              </a:lnSpc>
              <a:spcBef>
                <a:spcPts val="0"/>
              </a:spcBef>
              <a:spcAft>
                <a:spcPts val="0"/>
              </a:spcAft>
              <a:buNone/>
            </a:pPr>
            <a:r>
              <a:t/>
            </a:r>
            <a:endParaRPr sz="2000"/>
          </a:p>
          <a:p>
            <a:pPr indent="0" lvl="0" marL="0" rtl="0" algn="ctr">
              <a:lnSpc>
                <a:spcPct val="100000"/>
              </a:lnSpc>
              <a:spcBef>
                <a:spcPts val="0"/>
              </a:spcBef>
              <a:spcAft>
                <a:spcPts val="0"/>
              </a:spcAft>
              <a:buNone/>
            </a:pPr>
            <a:r>
              <a:rPr b="1" lang="en-CA" sz="2000"/>
              <a:t>Problem Statement</a:t>
            </a:r>
            <a:r>
              <a:rPr b="1" lang="en-CA" sz="2000"/>
              <a:t>:</a:t>
            </a:r>
            <a:endParaRPr sz="1100"/>
          </a:p>
          <a:p>
            <a:pPr indent="0" lvl="0" marL="0" rtl="0" algn="ctr">
              <a:lnSpc>
                <a:spcPct val="100000"/>
              </a:lnSpc>
              <a:spcBef>
                <a:spcPts val="0"/>
              </a:spcBef>
              <a:spcAft>
                <a:spcPts val="0"/>
              </a:spcAft>
              <a:buClr>
                <a:schemeClr val="dk1"/>
              </a:buClr>
              <a:buSzPts val="1100"/>
              <a:buFont typeface="Arial"/>
              <a:buNone/>
            </a:pPr>
            <a:r>
              <a:rPr lang="en-CA" sz="2000"/>
              <a:t>“Operators who service nuclear reactors need a device to collect metal samples from pressure tubes while minimizing exposure to contaminated material. The solution should be compact and completely removable from the pressure tube, and it should also be able to report the stage of operation within a limited timeframe.”</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3A2"/>
        </a:solidFill>
      </p:bgPr>
    </p:bg>
    <p:spTree>
      <p:nvGrpSpPr>
        <p:cNvPr id="227" name="Shape 227"/>
        <p:cNvGrpSpPr/>
        <p:nvPr/>
      </p:nvGrpSpPr>
      <p:grpSpPr>
        <a:xfrm>
          <a:off x="0" y="0"/>
          <a:ext cx="0" cy="0"/>
          <a:chOff x="0" y="0"/>
          <a:chExt cx="0" cy="0"/>
        </a:xfrm>
      </p:grpSpPr>
      <p:sp>
        <p:nvSpPr>
          <p:cNvPr id="228" name="Google Shape;228;p17"/>
          <p:cNvSpPr txBox="1"/>
          <p:nvPr>
            <p:ph type="title"/>
          </p:nvPr>
        </p:nvSpPr>
        <p:spPr>
          <a:xfrm>
            <a:off x="311700" y="2926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lang="en-CA">
                <a:latin typeface="Figtree SemiBold"/>
                <a:ea typeface="Figtree SemiBold"/>
                <a:cs typeface="Figtree SemiBold"/>
                <a:sym typeface="Figtree SemiBold"/>
              </a:rPr>
              <a:t>Our Approach - The Design Thinking Process</a:t>
            </a:r>
            <a:endParaRPr>
              <a:solidFill>
                <a:schemeClr val="lt1"/>
              </a:solidFill>
              <a:latin typeface="Figtree SemiBold"/>
              <a:ea typeface="Figtree SemiBold"/>
              <a:cs typeface="Figtree SemiBold"/>
              <a:sym typeface="Figtree SemiBold"/>
            </a:endParaRPr>
          </a:p>
        </p:txBody>
      </p:sp>
      <p:pic>
        <p:nvPicPr>
          <p:cNvPr id="229" name="Google Shape;229;p17"/>
          <p:cNvPicPr preferRelativeResize="0"/>
          <p:nvPr/>
        </p:nvPicPr>
        <p:blipFill>
          <a:blip r:embed="rId3">
            <a:alphaModFix/>
          </a:blip>
          <a:stretch>
            <a:fillRect/>
          </a:stretch>
        </p:blipFill>
        <p:spPr>
          <a:xfrm>
            <a:off x="1253625" y="1256675"/>
            <a:ext cx="6636750" cy="3003125"/>
          </a:xfrm>
          <a:prstGeom prst="rect">
            <a:avLst/>
          </a:prstGeom>
          <a:noFill/>
          <a:ln>
            <a:noFill/>
          </a:ln>
        </p:spPr>
      </p:pic>
    </p:spTree>
  </p:cSld>
  <p:clrMapOvr>
    <a:masterClrMapping/>
  </p:clrMapOvr>
  <mc:AlternateContent>
    <mc:Choice Requires="p14">
      <p:transition p14:dur="2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3A2"/>
        </a:solidFill>
      </p:bgPr>
    </p:bg>
    <p:spTree>
      <p:nvGrpSpPr>
        <p:cNvPr id="233" name="Shape 233"/>
        <p:cNvGrpSpPr/>
        <p:nvPr/>
      </p:nvGrpSpPr>
      <p:grpSpPr>
        <a:xfrm>
          <a:off x="0" y="0"/>
          <a:ext cx="0" cy="0"/>
          <a:chOff x="0" y="0"/>
          <a:chExt cx="0" cy="0"/>
        </a:xfrm>
      </p:grpSpPr>
      <p:sp>
        <p:nvSpPr>
          <p:cNvPr id="234" name="Google Shape;234;p18"/>
          <p:cNvSpPr txBox="1"/>
          <p:nvPr>
            <p:ph type="title"/>
          </p:nvPr>
        </p:nvSpPr>
        <p:spPr>
          <a:xfrm>
            <a:off x="311700" y="1999050"/>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CA" sz="5000">
                <a:latin typeface="Figtree SemiBold"/>
                <a:ea typeface="Figtree SemiBold"/>
                <a:cs typeface="Figtree SemiBold"/>
                <a:sym typeface="Figtree SemiBold"/>
              </a:rPr>
              <a:t>Empathize</a:t>
            </a:r>
            <a:endParaRPr sz="5000">
              <a:solidFill>
                <a:schemeClr val="lt1"/>
              </a:solidFill>
              <a:latin typeface="Figtree SemiBold"/>
              <a:ea typeface="Figtree SemiBold"/>
              <a:cs typeface="Figtree SemiBold"/>
              <a:sym typeface="Figtree SemiBold"/>
            </a:endParaRPr>
          </a:p>
        </p:txBody>
      </p:sp>
    </p:spTree>
  </p:cSld>
  <p:clrMapOvr>
    <a:masterClrMapping/>
  </p:clrMapOvr>
  <mc:AlternateContent>
    <mc:Choice Requires="p14">
      <p:transition p14:dur="2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txBox="1"/>
          <p:nvPr/>
        </p:nvSpPr>
        <p:spPr>
          <a:xfrm>
            <a:off x="7496725" y="3020775"/>
            <a:ext cx="166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latin typeface="Figtree"/>
              <a:ea typeface="Figtree"/>
              <a:cs typeface="Figtree"/>
              <a:sym typeface="Figtree"/>
            </a:endParaRPr>
          </a:p>
        </p:txBody>
      </p:sp>
      <p:graphicFrame>
        <p:nvGraphicFramePr>
          <p:cNvPr id="240" name="Google Shape;240;p19"/>
          <p:cNvGraphicFramePr/>
          <p:nvPr/>
        </p:nvGraphicFramePr>
        <p:xfrm>
          <a:off x="311700" y="1149363"/>
          <a:ext cx="3000000" cy="3000000"/>
        </p:xfrm>
        <a:graphic>
          <a:graphicData uri="http://schemas.openxmlformats.org/drawingml/2006/table">
            <a:tbl>
              <a:tblPr>
                <a:noFill/>
                <a:tableStyleId>{FEE39EAC-1E08-4D7C-A8DD-00A40DCD4331}</a:tableStyleId>
              </a:tblPr>
              <a:tblGrid>
                <a:gridCol w="1987350"/>
                <a:gridCol w="3358025"/>
                <a:gridCol w="3175225"/>
              </a:tblGrid>
              <a:tr h="244025">
                <a:tc>
                  <a:txBody>
                    <a:bodyPr/>
                    <a:lstStyle/>
                    <a:p>
                      <a:pPr indent="0" lvl="0" marL="0" rtl="0" algn="just">
                        <a:spcBef>
                          <a:spcPts val="0"/>
                        </a:spcBef>
                        <a:spcAft>
                          <a:spcPts val="0"/>
                        </a:spcAft>
                        <a:buNone/>
                      </a:pPr>
                      <a:r>
                        <a:t/>
                      </a:r>
                      <a:endParaRPr sz="1000">
                        <a:latin typeface="Times New Roman"/>
                        <a:ea typeface="Times New Roman"/>
                        <a:cs typeface="Times New Roman"/>
                        <a:sym typeface="Times New Roman"/>
                      </a:endParaRPr>
                    </a:p>
                  </a:txBody>
                  <a:tcPr marT="25400" marB="25400" marR="25400" marL="25400"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C9DAF8"/>
                    </a:solidFill>
                  </a:tcPr>
                </a:tc>
                <a:tc>
                  <a:txBody>
                    <a:bodyPr/>
                    <a:lstStyle/>
                    <a:p>
                      <a:pPr indent="0" lvl="0" marL="0" rtl="0" algn="just">
                        <a:spcBef>
                          <a:spcPts val="0"/>
                        </a:spcBef>
                        <a:spcAft>
                          <a:spcPts val="0"/>
                        </a:spcAft>
                        <a:buNone/>
                      </a:pPr>
                      <a:r>
                        <a:rPr b="1" lang="en-CA" sz="1000">
                          <a:latin typeface="Times New Roman"/>
                          <a:ea typeface="Times New Roman"/>
                          <a:cs typeface="Times New Roman"/>
                          <a:sym typeface="Times New Roman"/>
                        </a:rPr>
                        <a:t>User Statement</a:t>
                      </a:r>
                      <a:endParaRPr sz="1000">
                        <a:latin typeface="Times New Roman"/>
                        <a:ea typeface="Times New Roman"/>
                        <a:cs typeface="Times New Roman"/>
                        <a:sym typeface="Times New Roman"/>
                      </a:endParaRPr>
                    </a:p>
                  </a:txBody>
                  <a:tcPr marT="25400" marB="25400" marR="25400" marL="25400"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C9DAF8"/>
                    </a:solidFill>
                  </a:tcPr>
                </a:tc>
                <a:tc>
                  <a:txBody>
                    <a:bodyPr/>
                    <a:lstStyle/>
                    <a:p>
                      <a:pPr indent="0" lvl="0" marL="0" rtl="0" algn="just">
                        <a:spcBef>
                          <a:spcPts val="0"/>
                        </a:spcBef>
                        <a:spcAft>
                          <a:spcPts val="0"/>
                        </a:spcAft>
                        <a:buNone/>
                      </a:pPr>
                      <a:r>
                        <a:rPr b="1" lang="en-CA" sz="1000">
                          <a:latin typeface="Times New Roman"/>
                          <a:ea typeface="Times New Roman"/>
                          <a:cs typeface="Times New Roman"/>
                          <a:sym typeface="Times New Roman"/>
                        </a:rPr>
                        <a:t>Interpreted Need</a:t>
                      </a:r>
                      <a:endParaRPr sz="1000">
                        <a:latin typeface="Times New Roman"/>
                        <a:ea typeface="Times New Roman"/>
                        <a:cs typeface="Times New Roman"/>
                        <a:sym typeface="Times New Roman"/>
                      </a:endParaRPr>
                    </a:p>
                  </a:txBody>
                  <a:tcPr marT="25400" marB="25400" marR="25400" marL="25400"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C9DAF8"/>
                    </a:solidFill>
                  </a:tcPr>
                </a:tc>
              </a:tr>
              <a:tr h="244025">
                <a:tc rowSpan="2">
                  <a:txBody>
                    <a:bodyPr/>
                    <a:lstStyle/>
                    <a:p>
                      <a:pPr indent="0" lvl="0" marL="0" rtl="0" algn="just">
                        <a:spcBef>
                          <a:spcPts val="0"/>
                        </a:spcBef>
                        <a:spcAft>
                          <a:spcPts val="0"/>
                        </a:spcAft>
                        <a:buNone/>
                      </a:pPr>
                      <a:r>
                        <a:rPr b="1" lang="en-CA" sz="1200">
                          <a:latin typeface="Times New Roman"/>
                          <a:ea typeface="Times New Roman"/>
                          <a:cs typeface="Times New Roman"/>
                          <a:sym typeface="Times New Roman"/>
                        </a:rPr>
                        <a:t>Typical Uses</a:t>
                      </a:r>
                      <a:endParaRPr sz="1200">
                        <a:latin typeface="Times New Roman"/>
                        <a:ea typeface="Times New Roman"/>
                        <a:cs typeface="Times New Roman"/>
                        <a:sym typeface="Times New Roman"/>
                      </a:endParaRPr>
                    </a:p>
                  </a:txBody>
                  <a:tcPr marT="25400" marB="25400" marR="25400" marL="25400">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CA" sz="1200">
                          <a:latin typeface="Times New Roman"/>
                          <a:ea typeface="Times New Roman"/>
                          <a:cs typeface="Times New Roman"/>
                          <a:sym typeface="Times New Roman"/>
                        </a:rPr>
                        <a:t>To take a sample from the inside of a tube</a:t>
                      </a:r>
                      <a:endParaRPr sz="1200">
                        <a:latin typeface="Times New Roman"/>
                        <a:ea typeface="Times New Roman"/>
                        <a:cs typeface="Times New Roman"/>
                        <a:sym typeface="Times New Roman"/>
                      </a:endParaRPr>
                    </a:p>
                  </a:txBody>
                  <a:tcPr marT="25400" marB="25400" marR="25400" marL="25400" anchor="b">
                    <a:lnL cap="flat" cmpd="sng" w="9525">
                      <a:solidFill>
                        <a:srgbClr val="21212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CA" sz="1200">
                          <a:latin typeface="Times New Roman"/>
                          <a:ea typeface="Times New Roman"/>
                          <a:cs typeface="Times New Roman"/>
                          <a:sym typeface="Times New Roman"/>
                        </a:rPr>
                        <a:t>The sample collected can be varied</a:t>
                      </a:r>
                      <a:endParaRPr sz="1200">
                        <a:latin typeface="Times New Roman"/>
                        <a:ea typeface="Times New Roman"/>
                        <a:cs typeface="Times New Roman"/>
                        <a:sym typeface="Times New Roman"/>
                      </a:endParaRPr>
                    </a:p>
                  </a:txBody>
                  <a:tcPr marT="25400" marB="25400" marR="25400" marL="25400">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44025">
                <a:tc vMerge="1"/>
                <a:tc>
                  <a:txBody>
                    <a:bodyPr/>
                    <a:lstStyle/>
                    <a:p>
                      <a:pPr indent="0" lvl="0" marL="0" rtl="0" algn="l">
                        <a:spcBef>
                          <a:spcPts val="0"/>
                        </a:spcBef>
                        <a:spcAft>
                          <a:spcPts val="0"/>
                        </a:spcAft>
                        <a:buNone/>
                      </a:pPr>
                      <a:r>
                        <a:rPr lang="en-CA" sz="1200">
                          <a:latin typeface="Times New Roman"/>
                          <a:ea typeface="Times New Roman"/>
                          <a:cs typeface="Times New Roman"/>
                          <a:sym typeface="Times New Roman"/>
                        </a:rPr>
                        <a:t>Limits exposure to the operator</a:t>
                      </a:r>
                      <a:endParaRPr sz="1200">
                        <a:latin typeface="Times New Roman"/>
                        <a:ea typeface="Times New Roman"/>
                        <a:cs typeface="Times New Roman"/>
                        <a:sym typeface="Times New Roman"/>
                      </a:endParaRPr>
                    </a:p>
                  </a:txBody>
                  <a:tcPr marT="25400" marB="25400" marR="25400" marL="25400" anchor="b">
                    <a:lnL cap="flat" cmpd="sng" w="9525">
                      <a:solidFill>
                        <a:srgbClr val="21212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CA" sz="1200">
                          <a:latin typeface="Times New Roman"/>
                          <a:ea typeface="Times New Roman"/>
                          <a:cs typeface="Times New Roman"/>
                          <a:sym typeface="Times New Roman"/>
                        </a:rPr>
                        <a:t>The sample is contained to limit exposure</a:t>
                      </a:r>
                      <a:endParaRPr sz="1200">
                        <a:latin typeface="Times New Roman"/>
                        <a:ea typeface="Times New Roman"/>
                        <a:cs typeface="Times New Roman"/>
                        <a:sym typeface="Times New Roman"/>
                      </a:endParaRPr>
                    </a:p>
                  </a:txBody>
                  <a:tcPr marT="25400" marB="25400" marR="25400" marL="25400">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44025">
                <a:tc rowSpan="4">
                  <a:txBody>
                    <a:bodyPr/>
                    <a:lstStyle/>
                    <a:p>
                      <a:pPr indent="0" lvl="0" marL="0" rtl="0" algn="just">
                        <a:spcBef>
                          <a:spcPts val="0"/>
                        </a:spcBef>
                        <a:spcAft>
                          <a:spcPts val="0"/>
                        </a:spcAft>
                        <a:buNone/>
                      </a:pPr>
                      <a:r>
                        <a:rPr b="1" lang="en-CA" sz="1200">
                          <a:latin typeface="Times New Roman"/>
                          <a:ea typeface="Times New Roman"/>
                          <a:cs typeface="Times New Roman"/>
                          <a:sym typeface="Times New Roman"/>
                        </a:rPr>
                        <a:t>Likes - Current Tool</a:t>
                      </a:r>
                      <a:endParaRPr sz="1200">
                        <a:latin typeface="Times New Roman"/>
                        <a:ea typeface="Times New Roman"/>
                        <a:cs typeface="Times New Roman"/>
                        <a:sym typeface="Times New Roman"/>
                      </a:endParaRPr>
                    </a:p>
                  </a:txBody>
                  <a:tcPr marT="25400" marB="25400" marR="25400" marL="25400">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CA" sz="1200">
                          <a:latin typeface="Times New Roman"/>
                          <a:ea typeface="Times New Roman"/>
                          <a:cs typeface="Times New Roman"/>
                          <a:sym typeface="Times New Roman"/>
                        </a:rPr>
                        <a:t>All parts can be removed from the tube</a:t>
                      </a:r>
                      <a:endParaRPr sz="1200">
                        <a:latin typeface="Times New Roman"/>
                        <a:ea typeface="Times New Roman"/>
                        <a:cs typeface="Times New Roman"/>
                        <a:sym typeface="Times New Roman"/>
                      </a:endParaRPr>
                    </a:p>
                  </a:txBody>
                  <a:tcPr marT="25400" marB="25400" marR="25400" marL="25400" anchor="b">
                    <a:lnL cap="flat" cmpd="sng" w="9525">
                      <a:solidFill>
                        <a:srgbClr val="21212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CA" sz="1200">
                          <a:latin typeface="Times New Roman"/>
                          <a:ea typeface="Times New Roman"/>
                          <a:cs typeface="Times New Roman"/>
                          <a:sym typeface="Times New Roman"/>
                        </a:rPr>
                        <a:t>The design can be completely removed</a:t>
                      </a:r>
                      <a:endParaRPr sz="1200">
                        <a:latin typeface="Times New Roman"/>
                        <a:ea typeface="Times New Roman"/>
                        <a:cs typeface="Times New Roman"/>
                        <a:sym typeface="Times New Roman"/>
                      </a:endParaRPr>
                    </a:p>
                  </a:txBody>
                  <a:tcPr marT="25400" marB="25400" marR="25400" marL="25400">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44025">
                <a:tc vMerge="1"/>
                <a:tc>
                  <a:txBody>
                    <a:bodyPr/>
                    <a:lstStyle/>
                    <a:p>
                      <a:pPr indent="0" lvl="0" marL="0" rtl="0" algn="l">
                        <a:spcBef>
                          <a:spcPts val="0"/>
                        </a:spcBef>
                        <a:spcAft>
                          <a:spcPts val="0"/>
                        </a:spcAft>
                        <a:buNone/>
                      </a:pPr>
                      <a:r>
                        <a:rPr lang="en-CA" sz="1200">
                          <a:latin typeface="Times New Roman"/>
                          <a:ea typeface="Times New Roman"/>
                          <a:cs typeface="Times New Roman"/>
                          <a:sym typeface="Times New Roman"/>
                        </a:rPr>
                        <a:t>Can be moved around by one individual</a:t>
                      </a:r>
                      <a:endParaRPr sz="1200">
                        <a:latin typeface="Times New Roman"/>
                        <a:ea typeface="Times New Roman"/>
                        <a:cs typeface="Times New Roman"/>
                        <a:sym typeface="Times New Roman"/>
                      </a:endParaRPr>
                    </a:p>
                  </a:txBody>
                  <a:tcPr marT="25400" marB="25400" marR="25400" marL="25400" anchor="b">
                    <a:lnL cap="flat" cmpd="sng" w="9525">
                      <a:solidFill>
                        <a:srgbClr val="21212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CA" sz="1200">
                          <a:latin typeface="Times New Roman"/>
                          <a:ea typeface="Times New Roman"/>
                          <a:cs typeface="Times New Roman"/>
                          <a:sym typeface="Times New Roman"/>
                        </a:rPr>
                        <a:t>Should be modular/lightweight</a:t>
                      </a:r>
                      <a:endParaRPr sz="1200">
                        <a:latin typeface="Times New Roman"/>
                        <a:ea typeface="Times New Roman"/>
                        <a:cs typeface="Times New Roman"/>
                        <a:sym typeface="Times New Roman"/>
                      </a:endParaRPr>
                    </a:p>
                  </a:txBody>
                  <a:tcPr marT="25400" marB="25400" marR="25400" marL="25400">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427050">
                <a:tc vMerge="1"/>
                <a:tc>
                  <a:txBody>
                    <a:bodyPr/>
                    <a:lstStyle/>
                    <a:p>
                      <a:pPr indent="0" lvl="0" marL="0" rtl="0" algn="l">
                        <a:spcBef>
                          <a:spcPts val="0"/>
                        </a:spcBef>
                        <a:spcAft>
                          <a:spcPts val="0"/>
                        </a:spcAft>
                        <a:buNone/>
                      </a:pPr>
                      <a:r>
                        <a:rPr lang="en-CA" sz="1200">
                          <a:latin typeface="Times New Roman"/>
                          <a:ea typeface="Times New Roman"/>
                          <a:cs typeface="Times New Roman"/>
                          <a:sym typeface="Times New Roman"/>
                        </a:rPr>
                        <a:t>The device is able to be powered with available resources</a:t>
                      </a:r>
                      <a:endParaRPr sz="1200">
                        <a:latin typeface="Times New Roman"/>
                        <a:ea typeface="Times New Roman"/>
                        <a:cs typeface="Times New Roman"/>
                        <a:sym typeface="Times New Roman"/>
                      </a:endParaRPr>
                    </a:p>
                  </a:txBody>
                  <a:tcPr marT="25400" marB="25400" marR="25400" marL="25400" anchor="b">
                    <a:lnL cap="flat" cmpd="sng" w="9525">
                      <a:solidFill>
                        <a:srgbClr val="21212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CA" sz="1200">
                          <a:latin typeface="Times New Roman"/>
                          <a:ea typeface="Times New Roman"/>
                          <a:cs typeface="Times New Roman"/>
                          <a:sym typeface="Times New Roman"/>
                        </a:rPr>
                        <a:t>Necessary power sources should be included</a:t>
                      </a:r>
                      <a:endParaRPr sz="1200">
                        <a:latin typeface="Times New Roman"/>
                        <a:ea typeface="Times New Roman"/>
                        <a:cs typeface="Times New Roman"/>
                        <a:sym typeface="Times New Roman"/>
                      </a:endParaRPr>
                    </a:p>
                  </a:txBody>
                  <a:tcPr marT="25400" marB="25400" marR="25400" marL="25400">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427050">
                <a:tc vMerge="1"/>
                <a:tc>
                  <a:txBody>
                    <a:bodyPr/>
                    <a:lstStyle/>
                    <a:p>
                      <a:pPr indent="0" lvl="0" marL="0" rtl="0" algn="l">
                        <a:spcBef>
                          <a:spcPts val="0"/>
                        </a:spcBef>
                        <a:spcAft>
                          <a:spcPts val="0"/>
                        </a:spcAft>
                        <a:buNone/>
                      </a:pPr>
                      <a:r>
                        <a:rPr lang="en-CA" sz="1200">
                          <a:latin typeface="Times New Roman"/>
                          <a:ea typeface="Times New Roman"/>
                          <a:cs typeface="Times New Roman"/>
                          <a:sym typeface="Times New Roman"/>
                        </a:rPr>
                        <a:t>The operator is informed of the status of the machine</a:t>
                      </a:r>
                      <a:endParaRPr sz="1200">
                        <a:latin typeface="Times New Roman"/>
                        <a:ea typeface="Times New Roman"/>
                        <a:cs typeface="Times New Roman"/>
                        <a:sym typeface="Times New Roman"/>
                      </a:endParaRPr>
                    </a:p>
                  </a:txBody>
                  <a:tcPr marT="25400" marB="25400" marR="25400" marL="25400" anchor="b">
                    <a:lnL cap="flat" cmpd="sng" w="9525">
                      <a:solidFill>
                        <a:srgbClr val="21212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CA" sz="1200">
                          <a:latin typeface="Times New Roman"/>
                          <a:ea typeface="Times New Roman"/>
                          <a:cs typeface="Times New Roman"/>
                          <a:sym typeface="Times New Roman"/>
                        </a:rPr>
                        <a:t>The design can report the current stage in its process</a:t>
                      </a:r>
                      <a:endParaRPr sz="1200">
                        <a:latin typeface="Times New Roman"/>
                        <a:ea typeface="Times New Roman"/>
                        <a:cs typeface="Times New Roman"/>
                        <a:sym typeface="Times New Roman"/>
                      </a:endParaRPr>
                    </a:p>
                  </a:txBody>
                  <a:tcPr marT="25400" marB="25400" marR="25400" marL="25400">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427050">
                <a:tc rowSpan="2">
                  <a:txBody>
                    <a:bodyPr/>
                    <a:lstStyle/>
                    <a:p>
                      <a:pPr indent="0" lvl="0" marL="0" rtl="0" algn="just">
                        <a:spcBef>
                          <a:spcPts val="0"/>
                        </a:spcBef>
                        <a:spcAft>
                          <a:spcPts val="0"/>
                        </a:spcAft>
                        <a:buNone/>
                      </a:pPr>
                      <a:r>
                        <a:rPr b="1" lang="en-CA" sz="1200">
                          <a:latin typeface="Times New Roman"/>
                          <a:ea typeface="Times New Roman"/>
                          <a:cs typeface="Times New Roman"/>
                          <a:sym typeface="Times New Roman"/>
                        </a:rPr>
                        <a:t>Dislikes - Current Tool</a:t>
                      </a:r>
                      <a:endParaRPr sz="1200">
                        <a:latin typeface="Times New Roman"/>
                        <a:ea typeface="Times New Roman"/>
                        <a:cs typeface="Times New Roman"/>
                        <a:sym typeface="Times New Roman"/>
                      </a:endParaRPr>
                    </a:p>
                  </a:txBody>
                  <a:tcPr marT="25400" marB="25400" marR="25400" marL="25400">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CA" sz="1200">
                          <a:latin typeface="Times New Roman"/>
                          <a:ea typeface="Times New Roman"/>
                          <a:cs typeface="Times New Roman"/>
                          <a:sym typeface="Times New Roman"/>
                        </a:rPr>
                        <a:t>The client loves many things about the existing device</a:t>
                      </a:r>
                      <a:endParaRPr sz="1200">
                        <a:latin typeface="Times New Roman"/>
                        <a:ea typeface="Times New Roman"/>
                        <a:cs typeface="Times New Roman"/>
                        <a:sym typeface="Times New Roman"/>
                      </a:endParaRPr>
                    </a:p>
                  </a:txBody>
                  <a:tcPr marT="25400" marB="25400" marR="25400" marL="25400" anchor="b">
                    <a:lnL cap="flat" cmpd="sng" w="9525">
                      <a:solidFill>
                        <a:srgbClr val="21212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CA" sz="1200">
                          <a:latin typeface="Times New Roman"/>
                          <a:ea typeface="Times New Roman"/>
                          <a:cs typeface="Times New Roman"/>
                          <a:sym typeface="Times New Roman"/>
                        </a:rPr>
                        <a:t>Is a novel creative solution</a:t>
                      </a:r>
                      <a:endParaRPr sz="1200">
                        <a:latin typeface="Times New Roman"/>
                        <a:ea typeface="Times New Roman"/>
                        <a:cs typeface="Times New Roman"/>
                        <a:sym typeface="Times New Roman"/>
                      </a:endParaRPr>
                    </a:p>
                  </a:txBody>
                  <a:tcPr marT="25400" marB="25400" marR="25400" marL="25400">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44000">
                <a:tc vMerge="1"/>
                <a:tc>
                  <a:txBody>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25400" marB="25400" marR="25400" marL="25400" anchor="b">
                    <a:lnL cap="flat" cmpd="sng" w="9525">
                      <a:solidFill>
                        <a:srgbClr val="21212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25400" marB="25400" marR="25400" marL="25400">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44025">
                <a:tc rowSpan="2">
                  <a:txBody>
                    <a:bodyPr/>
                    <a:lstStyle/>
                    <a:p>
                      <a:pPr indent="0" lvl="0" marL="0" rtl="0" algn="just">
                        <a:spcBef>
                          <a:spcPts val="0"/>
                        </a:spcBef>
                        <a:spcAft>
                          <a:spcPts val="0"/>
                        </a:spcAft>
                        <a:buNone/>
                      </a:pPr>
                      <a:r>
                        <a:rPr b="1" lang="en-CA" sz="1200">
                          <a:latin typeface="Times New Roman"/>
                          <a:ea typeface="Times New Roman"/>
                          <a:cs typeface="Times New Roman"/>
                          <a:sym typeface="Times New Roman"/>
                        </a:rPr>
                        <a:t>Suggestions</a:t>
                      </a:r>
                      <a:endParaRPr sz="1200">
                        <a:latin typeface="Times New Roman"/>
                        <a:ea typeface="Times New Roman"/>
                        <a:cs typeface="Times New Roman"/>
                        <a:sym typeface="Times New Roman"/>
                      </a:endParaRPr>
                    </a:p>
                  </a:txBody>
                  <a:tcPr marT="25400" marB="25400" marR="25400" marL="25400">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CA" sz="1200">
                          <a:latin typeface="Times New Roman"/>
                          <a:ea typeface="Times New Roman"/>
                          <a:cs typeface="Times New Roman"/>
                          <a:sym typeface="Times New Roman"/>
                        </a:rPr>
                        <a:t>Russian nesting doll the sample</a:t>
                      </a:r>
                      <a:endParaRPr sz="1200">
                        <a:latin typeface="Times New Roman"/>
                        <a:ea typeface="Times New Roman"/>
                        <a:cs typeface="Times New Roman"/>
                        <a:sym typeface="Times New Roman"/>
                      </a:endParaRPr>
                    </a:p>
                  </a:txBody>
                  <a:tcPr marT="25400" marB="25400" marR="25400" marL="25400" anchor="b">
                    <a:lnL cap="flat" cmpd="sng" w="9525">
                      <a:solidFill>
                        <a:srgbClr val="21212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CA" sz="1200">
                          <a:latin typeface="Times New Roman"/>
                          <a:ea typeface="Times New Roman"/>
                          <a:cs typeface="Times New Roman"/>
                          <a:sym typeface="Times New Roman"/>
                        </a:rPr>
                        <a:t>The sample is contained in multiple layers</a:t>
                      </a:r>
                      <a:endParaRPr sz="1200">
                        <a:latin typeface="Times New Roman"/>
                        <a:ea typeface="Times New Roman"/>
                        <a:cs typeface="Times New Roman"/>
                        <a:sym typeface="Times New Roman"/>
                      </a:endParaRPr>
                    </a:p>
                  </a:txBody>
                  <a:tcPr marT="25400" marB="25400" marR="25400" marL="25400">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427050">
                <a:tc vMerge="1"/>
                <a:tc>
                  <a:txBody>
                    <a:bodyPr/>
                    <a:lstStyle/>
                    <a:p>
                      <a:pPr indent="0" lvl="0" marL="0" rtl="0" algn="l">
                        <a:spcBef>
                          <a:spcPts val="0"/>
                        </a:spcBef>
                        <a:spcAft>
                          <a:spcPts val="0"/>
                        </a:spcAft>
                        <a:buNone/>
                      </a:pPr>
                      <a:r>
                        <a:rPr lang="en-CA" sz="1200">
                          <a:latin typeface="Times New Roman"/>
                          <a:ea typeface="Times New Roman"/>
                          <a:cs typeface="Times New Roman"/>
                          <a:sym typeface="Times New Roman"/>
                        </a:rPr>
                        <a:t>Your device must operate within the timeframe on design day</a:t>
                      </a:r>
                      <a:endParaRPr sz="1200">
                        <a:latin typeface="Times New Roman"/>
                        <a:ea typeface="Times New Roman"/>
                        <a:cs typeface="Times New Roman"/>
                        <a:sym typeface="Times New Roman"/>
                      </a:endParaRPr>
                    </a:p>
                  </a:txBody>
                  <a:tcPr marT="25400" marB="25400" marR="25400" marL="25400" anchor="b">
                    <a:lnL cap="flat" cmpd="sng" w="9525">
                      <a:solidFill>
                        <a:srgbClr val="21212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CA" sz="1200">
                          <a:latin typeface="Times New Roman"/>
                          <a:ea typeface="Times New Roman"/>
                          <a:cs typeface="Times New Roman"/>
                          <a:sym typeface="Times New Roman"/>
                        </a:rPr>
                        <a:t>The device is reasonably fast</a:t>
                      </a:r>
                      <a:endParaRPr sz="1200">
                        <a:latin typeface="Times New Roman"/>
                        <a:ea typeface="Times New Roman"/>
                        <a:cs typeface="Times New Roman"/>
                        <a:sym typeface="Times New Roman"/>
                      </a:endParaRPr>
                    </a:p>
                  </a:txBody>
                  <a:tcPr marT="25400" marB="25400" marR="25400" marL="25400">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bl>
          </a:graphicData>
        </a:graphic>
      </p:graphicFrame>
      <p:sp>
        <p:nvSpPr>
          <p:cNvPr id="241" name="Google Shape;241;p19"/>
          <p:cNvSpPr txBox="1"/>
          <p:nvPr>
            <p:ph type="title"/>
          </p:nvPr>
        </p:nvSpPr>
        <p:spPr>
          <a:xfrm>
            <a:off x="311700" y="3688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Raw Data Collection → Interpreted Need Statements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311700" y="1999050"/>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CA" sz="5000">
                <a:latin typeface="Figtree SemiBold"/>
                <a:ea typeface="Figtree SemiBold"/>
                <a:cs typeface="Figtree SemiBold"/>
                <a:sym typeface="Figtree SemiBold"/>
              </a:rPr>
              <a:t>Define</a:t>
            </a:r>
            <a:endParaRPr sz="5000">
              <a:solidFill>
                <a:schemeClr val="lt1"/>
              </a:solidFill>
              <a:latin typeface="Figtree SemiBold"/>
              <a:ea typeface="Figtree SemiBold"/>
              <a:cs typeface="Figtree SemiBold"/>
              <a:sym typeface="Figtree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1"/>
          <p:cNvSpPr txBox="1"/>
          <p:nvPr>
            <p:ph type="title"/>
          </p:nvPr>
        </p:nvSpPr>
        <p:spPr>
          <a:xfrm>
            <a:off x="311700" y="3153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Hierarchy of Needs → Design Criteria</a:t>
            </a:r>
            <a:endParaRPr/>
          </a:p>
        </p:txBody>
      </p:sp>
      <p:graphicFrame>
        <p:nvGraphicFramePr>
          <p:cNvPr id="252" name="Google Shape;252;p21"/>
          <p:cNvGraphicFramePr/>
          <p:nvPr/>
        </p:nvGraphicFramePr>
        <p:xfrm>
          <a:off x="311688" y="887975"/>
          <a:ext cx="3000000" cy="3000000"/>
        </p:xfrm>
        <a:graphic>
          <a:graphicData uri="http://schemas.openxmlformats.org/drawingml/2006/table">
            <a:tbl>
              <a:tblPr>
                <a:noFill/>
                <a:tableStyleId>{4EF68B7D-75FB-4854-B2AE-D2D610F55C77}</a:tableStyleId>
              </a:tblPr>
              <a:tblGrid>
                <a:gridCol w="1160950"/>
                <a:gridCol w="2930400"/>
                <a:gridCol w="1701625"/>
                <a:gridCol w="2681750"/>
              </a:tblGrid>
              <a:tr h="287725">
                <a:tc>
                  <a:txBody>
                    <a:bodyPr/>
                    <a:lstStyle/>
                    <a:p>
                      <a:pPr indent="0" lvl="0" marL="0" rtl="0" algn="ctr">
                        <a:lnSpc>
                          <a:spcPct val="115000"/>
                        </a:lnSpc>
                        <a:spcBef>
                          <a:spcPts val="0"/>
                        </a:spcBef>
                        <a:spcAft>
                          <a:spcPts val="0"/>
                        </a:spcAft>
                        <a:buNone/>
                      </a:pPr>
                      <a:r>
                        <a:rPr b="1" lang="en-CA" sz="1200">
                          <a:latin typeface="Times New Roman"/>
                          <a:ea typeface="Times New Roman"/>
                          <a:cs typeface="Times New Roman"/>
                          <a:sym typeface="Times New Roman"/>
                        </a:rPr>
                        <a:t>Number</a:t>
                      </a:r>
                      <a:endParaRPr b="1"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CA" sz="1200">
                          <a:latin typeface="Times New Roman"/>
                          <a:ea typeface="Times New Roman"/>
                          <a:cs typeface="Times New Roman"/>
                          <a:sym typeface="Times New Roman"/>
                        </a:rPr>
                        <a:t>Need</a:t>
                      </a:r>
                      <a:endParaRPr b="1"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CA" sz="1200">
                          <a:latin typeface="Times New Roman"/>
                          <a:ea typeface="Times New Roman"/>
                          <a:cs typeface="Times New Roman"/>
                          <a:sym typeface="Times New Roman"/>
                        </a:rPr>
                        <a:t>High Priority</a:t>
                      </a:r>
                      <a:endParaRPr b="1"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CA" sz="1200">
                          <a:latin typeface="Times New Roman"/>
                          <a:ea typeface="Times New Roman"/>
                          <a:cs typeface="Times New Roman"/>
                          <a:sym typeface="Times New Roman"/>
                        </a:rPr>
                        <a:t>Design Criteria</a:t>
                      </a:r>
                      <a:endParaRPr b="1"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9DAF8"/>
                    </a:solidFill>
                  </a:tcPr>
                </a:tc>
              </a:tr>
              <a:tr h="408075">
                <a:tc>
                  <a:txBody>
                    <a:bodyPr/>
                    <a:lstStyle/>
                    <a:p>
                      <a:pPr indent="0" lvl="0" marL="0" rtl="0" algn="ctr">
                        <a:lnSpc>
                          <a:spcPct val="115000"/>
                        </a:lnSpc>
                        <a:spcBef>
                          <a:spcPts val="0"/>
                        </a:spcBef>
                        <a:spcAft>
                          <a:spcPts val="0"/>
                        </a:spcAft>
                        <a:buNone/>
                      </a:pPr>
                      <a:r>
                        <a:rPr b="1" lang="en-CA" sz="1200">
                          <a:latin typeface="Times New Roman"/>
                          <a:ea typeface="Times New Roman"/>
                          <a:cs typeface="Times New Roman"/>
                          <a:sym typeface="Times New Roman"/>
                        </a:rPr>
                        <a:t>1</a:t>
                      </a:r>
                      <a:endParaRPr b="1"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Sample is contained to limit exposure</a:t>
                      </a:r>
                      <a:endParaRPr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CA" sz="1200">
                          <a:solidFill>
                            <a:srgbClr val="FF0000"/>
                          </a:solidFill>
                          <a:latin typeface="Bebas Neue"/>
                          <a:ea typeface="Bebas Neue"/>
                          <a:cs typeface="Bebas Neue"/>
                          <a:sym typeface="Bebas Neue"/>
                        </a:rPr>
                        <a:t>🛟SAFETY🛟</a:t>
                      </a:r>
                      <a:endParaRPr sz="1200">
                        <a:solidFill>
                          <a:srgbClr val="FF0000"/>
                        </a:solidFill>
                        <a:latin typeface="Bebas Neue"/>
                        <a:ea typeface="Bebas Neue"/>
                        <a:cs typeface="Bebas Neue"/>
                        <a:sym typeface="Bebas Neue"/>
                      </a:endParaRPr>
                    </a:p>
                  </a:txBody>
                  <a:tcPr marT="19050" marB="19050" marR="28575" marL="28575">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CA" sz="1200">
                          <a:latin typeface="Times New Roman"/>
                          <a:ea typeface="Times New Roman"/>
                          <a:cs typeface="Times New Roman"/>
                          <a:sym typeface="Times New Roman"/>
                        </a:rPr>
                        <a:t>Thickness (mm) Material (Density)</a:t>
                      </a:r>
                      <a:endParaRPr sz="1200">
                        <a:latin typeface="Times New Roman"/>
                        <a:ea typeface="Times New Roman"/>
                        <a:cs typeface="Times New Roman"/>
                        <a:sym typeface="Times New Roman"/>
                      </a:endParaRPr>
                    </a:p>
                  </a:txBody>
                  <a:tcPr marT="19050" marB="19050" marR="28575" marL="28575">
                    <a:lnL cap="flat" cmpd="sng" w="6350">
                      <a:solidFill>
                        <a:srgbClr val="CCCCCC"/>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FF"/>
                    </a:solidFill>
                  </a:tcPr>
                </a:tc>
              </a:tr>
              <a:tr h="408075">
                <a:tc>
                  <a:txBody>
                    <a:bodyPr/>
                    <a:lstStyle/>
                    <a:p>
                      <a:pPr indent="0" lvl="0" marL="0" rtl="0" algn="ctr">
                        <a:lnSpc>
                          <a:spcPct val="115000"/>
                        </a:lnSpc>
                        <a:spcBef>
                          <a:spcPts val="0"/>
                        </a:spcBef>
                        <a:spcAft>
                          <a:spcPts val="0"/>
                        </a:spcAft>
                        <a:buNone/>
                      </a:pPr>
                      <a:r>
                        <a:rPr b="1" lang="en-CA" sz="1200">
                          <a:latin typeface="Times New Roman"/>
                          <a:ea typeface="Times New Roman"/>
                          <a:cs typeface="Times New Roman"/>
                          <a:sym typeface="Times New Roman"/>
                        </a:rPr>
                        <a:t>2</a:t>
                      </a:r>
                      <a:endParaRPr b="1"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Design can be completely removed</a:t>
                      </a:r>
                      <a:endParaRPr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CA" sz="1200">
                          <a:solidFill>
                            <a:srgbClr val="FF0000"/>
                          </a:solidFill>
                          <a:latin typeface="Bebas Neue"/>
                          <a:ea typeface="Bebas Neue"/>
                          <a:cs typeface="Bebas Neue"/>
                          <a:sym typeface="Bebas Neue"/>
                        </a:rPr>
                        <a:t>🛟SAFETY🛟</a:t>
                      </a:r>
                      <a:endParaRPr sz="1200">
                        <a:solidFill>
                          <a:srgbClr val="FF0000"/>
                        </a:solidFill>
                        <a:latin typeface="Bebas Neue"/>
                        <a:ea typeface="Bebas Neue"/>
                        <a:cs typeface="Bebas Neue"/>
                        <a:sym typeface="Bebas Neue"/>
                      </a:endParaRPr>
                    </a:p>
                  </a:txBody>
                  <a:tcPr marT="19050" marB="19050" marR="28575" marL="28575">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CA" sz="1200">
                          <a:latin typeface="Times New Roman"/>
                          <a:ea typeface="Times New Roman"/>
                          <a:cs typeface="Times New Roman"/>
                          <a:sym typeface="Times New Roman"/>
                        </a:rPr>
                        <a:t>Maneuverable</a:t>
                      </a:r>
                      <a:endParaRPr sz="1200">
                        <a:latin typeface="Times New Roman"/>
                        <a:ea typeface="Times New Roman"/>
                        <a:cs typeface="Times New Roman"/>
                        <a:sym typeface="Times New Roman"/>
                      </a:endParaRPr>
                    </a:p>
                  </a:txBody>
                  <a:tcPr marT="19050" marB="19050" marR="28575" marL="28575">
                    <a:lnL cap="flat" cmpd="sng" w="6350">
                      <a:solidFill>
                        <a:srgbClr val="CCCCCC"/>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3F3F3"/>
                    </a:solidFill>
                  </a:tcPr>
                </a:tc>
              </a:tr>
              <a:tr h="408075">
                <a:tc>
                  <a:txBody>
                    <a:bodyPr/>
                    <a:lstStyle/>
                    <a:p>
                      <a:pPr indent="0" lvl="0" marL="0" rtl="0" algn="ctr">
                        <a:lnSpc>
                          <a:spcPct val="115000"/>
                        </a:lnSpc>
                        <a:spcBef>
                          <a:spcPts val="0"/>
                        </a:spcBef>
                        <a:spcAft>
                          <a:spcPts val="0"/>
                        </a:spcAft>
                        <a:buNone/>
                      </a:pPr>
                      <a:r>
                        <a:rPr b="1" lang="en-CA" sz="1200">
                          <a:latin typeface="Times New Roman"/>
                          <a:ea typeface="Times New Roman"/>
                          <a:cs typeface="Times New Roman"/>
                          <a:sym typeface="Times New Roman"/>
                        </a:rPr>
                        <a:t>3</a:t>
                      </a:r>
                      <a:endParaRPr b="1"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The device can reach sample site 15ft in tube</a:t>
                      </a:r>
                      <a:endParaRPr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600"/>
                    </a:p>
                  </a:txBody>
                  <a:tcPr marT="19050" marB="19050" marR="28575" marL="28575">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CA" sz="1200">
                          <a:latin typeface="Times New Roman"/>
                          <a:ea typeface="Times New Roman"/>
                          <a:cs typeface="Times New Roman"/>
                          <a:sym typeface="Times New Roman"/>
                        </a:rPr>
                        <a:t>Distance (ft)</a:t>
                      </a:r>
                      <a:endParaRPr sz="1200">
                        <a:latin typeface="Times New Roman"/>
                        <a:ea typeface="Times New Roman"/>
                        <a:cs typeface="Times New Roman"/>
                        <a:sym typeface="Times New Roman"/>
                      </a:endParaRPr>
                    </a:p>
                  </a:txBody>
                  <a:tcPr marT="19050" marB="19050" marR="28575" marL="28575">
                    <a:lnL cap="flat" cmpd="sng" w="6350">
                      <a:solidFill>
                        <a:srgbClr val="CCCCCC"/>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FF"/>
                    </a:solidFill>
                  </a:tcPr>
                </a:tc>
              </a:tr>
              <a:tr h="271625">
                <a:tc>
                  <a:txBody>
                    <a:bodyPr/>
                    <a:lstStyle/>
                    <a:p>
                      <a:pPr indent="0" lvl="0" marL="0" rtl="0" algn="ctr">
                        <a:lnSpc>
                          <a:spcPct val="115000"/>
                        </a:lnSpc>
                        <a:spcBef>
                          <a:spcPts val="0"/>
                        </a:spcBef>
                        <a:spcAft>
                          <a:spcPts val="0"/>
                        </a:spcAft>
                        <a:buNone/>
                      </a:pPr>
                      <a:r>
                        <a:rPr b="1" lang="en-CA" sz="1200">
                          <a:latin typeface="Times New Roman"/>
                          <a:ea typeface="Times New Roman"/>
                          <a:cs typeface="Times New Roman"/>
                          <a:sym typeface="Times New Roman"/>
                        </a:rPr>
                        <a:t>4</a:t>
                      </a:r>
                      <a:endParaRPr b="1"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Device can fit inside pressure tube</a:t>
                      </a:r>
                      <a:endParaRPr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600"/>
                    </a:p>
                  </a:txBody>
                  <a:tcPr marT="19050" marB="19050" marR="28575" marL="28575">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CA" sz="1200">
                          <a:latin typeface="Times New Roman"/>
                          <a:ea typeface="Times New Roman"/>
                          <a:cs typeface="Times New Roman"/>
                          <a:sym typeface="Times New Roman"/>
                        </a:rPr>
                        <a:t>Diameter (in)</a:t>
                      </a:r>
                      <a:endParaRPr sz="1200">
                        <a:latin typeface="Times New Roman"/>
                        <a:ea typeface="Times New Roman"/>
                        <a:cs typeface="Times New Roman"/>
                        <a:sym typeface="Times New Roman"/>
                      </a:endParaRPr>
                    </a:p>
                  </a:txBody>
                  <a:tcPr marT="19050" marB="19050" marR="28575" marL="28575">
                    <a:lnL cap="flat" cmpd="sng" w="6350">
                      <a:solidFill>
                        <a:srgbClr val="CCCCCC"/>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FF"/>
                    </a:solidFill>
                  </a:tcPr>
                </a:tc>
              </a:tr>
              <a:tr h="287725">
                <a:tc>
                  <a:txBody>
                    <a:bodyPr/>
                    <a:lstStyle/>
                    <a:p>
                      <a:pPr indent="0" lvl="0" marL="0" rtl="0" algn="ctr">
                        <a:lnSpc>
                          <a:spcPct val="115000"/>
                        </a:lnSpc>
                        <a:spcBef>
                          <a:spcPts val="0"/>
                        </a:spcBef>
                        <a:spcAft>
                          <a:spcPts val="0"/>
                        </a:spcAft>
                        <a:buNone/>
                      </a:pPr>
                      <a:r>
                        <a:rPr b="1" lang="en-CA" sz="1200">
                          <a:latin typeface="Times New Roman"/>
                          <a:ea typeface="Times New Roman"/>
                          <a:cs typeface="Times New Roman"/>
                          <a:sym typeface="Times New Roman"/>
                        </a:rPr>
                        <a:t>5</a:t>
                      </a:r>
                      <a:endParaRPr b="1"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The sample collected can be varied</a:t>
                      </a:r>
                      <a:endParaRPr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600"/>
                    </a:p>
                  </a:txBody>
                  <a:tcPr marT="19050" marB="19050" marR="28575" marL="28575">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CA" sz="1200">
                          <a:latin typeface="Times New Roman"/>
                          <a:ea typeface="Times New Roman"/>
                          <a:cs typeface="Times New Roman"/>
                          <a:sym typeface="Times New Roman"/>
                        </a:rPr>
                        <a:t>30mg - 80mg sample collection</a:t>
                      </a:r>
                      <a:endParaRPr sz="1200">
                        <a:latin typeface="Times New Roman"/>
                        <a:ea typeface="Times New Roman"/>
                        <a:cs typeface="Times New Roman"/>
                        <a:sym typeface="Times New Roman"/>
                      </a:endParaRPr>
                    </a:p>
                  </a:txBody>
                  <a:tcPr marT="19050" marB="19050" marR="28575" marL="28575">
                    <a:lnL cap="flat" cmpd="sng" w="6350">
                      <a:solidFill>
                        <a:srgbClr val="CCCCCC"/>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FF"/>
                    </a:solidFill>
                  </a:tcPr>
                </a:tc>
              </a:tr>
              <a:tr h="440500">
                <a:tc>
                  <a:txBody>
                    <a:bodyPr/>
                    <a:lstStyle/>
                    <a:p>
                      <a:pPr indent="0" lvl="0" marL="0" rtl="0" algn="ctr">
                        <a:lnSpc>
                          <a:spcPct val="115000"/>
                        </a:lnSpc>
                        <a:spcBef>
                          <a:spcPts val="0"/>
                        </a:spcBef>
                        <a:spcAft>
                          <a:spcPts val="0"/>
                        </a:spcAft>
                        <a:buNone/>
                      </a:pPr>
                      <a:r>
                        <a:rPr b="1" lang="en-CA" sz="1200">
                          <a:latin typeface="Times New Roman"/>
                          <a:ea typeface="Times New Roman"/>
                          <a:cs typeface="Times New Roman"/>
                          <a:sym typeface="Times New Roman"/>
                        </a:rPr>
                        <a:t>6</a:t>
                      </a:r>
                      <a:endParaRPr b="1"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The design is able to report current stage in it's process</a:t>
                      </a:r>
                      <a:endParaRPr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600"/>
                    </a:p>
                  </a:txBody>
                  <a:tcPr marT="19050" marB="19050" marR="28575" marL="28575">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CA" sz="1200">
                          <a:latin typeface="Times New Roman"/>
                          <a:ea typeface="Times New Roman"/>
                          <a:cs typeface="Times New Roman"/>
                          <a:sym typeface="Times New Roman"/>
                        </a:rPr>
                        <a:t>Display feedback</a:t>
                      </a:r>
                      <a:endParaRPr sz="1200">
                        <a:latin typeface="Times New Roman"/>
                        <a:ea typeface="Times New Roman"/>
                        <a:cs typeface="Times New Roman"/>
                        <a:sym typeface="Times New Roman"/>
                      </a:endParaRPr>
                    </a:p>
                  </a:txBody>
                  <a:tcPr marT="19050" marB="19050" marR="28575" marL="28575">
                    <a:lnL cap="flat" cmpd="sng" w="6350">
                      <a:solidFill>
                        <a:srgbClr val="CCCCCC"/>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3F3F3"/>
                    </a:solidFill>
                  </a:tcPr>
                </a:tc>
              </a:tr>
              <a:tr h="271625">
                <a:tc>
                  <a:txBody>
                    <a:bodyPr/>
                    <a:lstStyle/>
                    <a:p>
                      <a:pPr indent="0" lvl="0" marL="0" rtl="0" algn="ctr">
                        <a:lnSpc>
                          <a:spcPct val="115000"/>
                        </a:lnSpc>
                        <a:spcBef>
                          <a:spcPts val="0"/>
                        </a:spcBef>
                        <a:spcAft>
                          <a:spcPts val="0"/>
                        </a:spcAft>
                        <a:buNone/>
                      </a:pPr>
                      <a:r>
                        <a:rPr b="1" lang="en-CA" sz="1200">
                          <a:latin typeface="Times New Roman"/>
                          <a:ea typeface="Times New Roman"/>
                          <a:cs typeface="Times New Roman"/>
                          <a:sym typeface="Times New Roman"/>
                        </a:rPr>
                        <a:t>7</a:t>
                      </a:r>
                      <a:endParaRPr b="1"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Should be modular/lightweight</a:t>
                      </a:r>
                      <a:endParaRPr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600"/>
                    </a:p>
                  </a:txBody>
                  <a:tcPr marT="19050" marB="19050" marR="28575" marL="28575">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CA" sz="1200">
                          <a:latin typeface="Times New Roman"/>
                          <a:ea typeface="Times New Roman"/>
                          <a:cs typeface="Times New Roman"/>
                          <a:sym typeface="Times New Roman"/>
                        </a:rPr>
                        <a:t>Weight (lbs) size (cm³)</a:t>
                      </a:r>
                      <a:endParaRPr sz="1200">
                        <a:latin typeface="Times New Roman"/>
                        <a:ea typeface="Times New Roman"/>
                        <a:cs typeface="Times New Roman"/>
                        <a:sym typeface="Times New Roman"/>
                      </a:endParaRPr>
                    </a:p>
                  </a:txBody>
                  <a:tcPr marT="19050" marB="19050" marR="28575" marL="28575">
                    <a:lnL cap="flat" cmpd="sng" w="6350">
                      <a:solidFill>
                        <a:srgbClr val="CCCCCC"/>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FF"/>
                    </a:solidFill>
                  </a:tcPr>
                </a:tc>
              </a:tr>
              <a:tr h="408075">
                <a:tc>
                  <a:txBody>
                    <a:bodyPr/>
                    <a:lstStyle/>
                    <a:p>
                      <a:pPr indent="0" lvl="0" marL="0" rtl="0" algn="ctr">
                        <a:lnSpc>
                          <a:spcPct val="115000"/>
                        </a:lnSpc>
                        <a:spcBef>
                          <a:spcPts val="0"/>
                        </a:spcBef>
                        <a:spcAft>
                          <a:spcPts val="0"/>
                        </a:spcAft>
                        <a:buNone/>
                      </a:pPr>
                      <a:r>
                        <a:rPr b="1" lang="en-CA" sz="1200">
                          <a:latin typeface="Times New Roman"/>
                          <a:ea typeface="Times New Roman"/>
                          <a:cs typeface="Times New Roman"/>
                          <a:sym typeface="Times New Roman"/>
                        </a:rPr>
                        <a:t>8</a:t>
                      </a:r>
                      <a:endParaRPr b="1"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Necessary power sources should be included</a:t>
                      </a:r>
                      <a:endParaRPr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600"/>
                    </a:p>
                  </a:txBody>
                  <a:tcPr marT="19050" marB="19050" marR="28575" marL="28575">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CA" sz="1200">
                          <a:latin typeface="Times New Roman"/>
                          <a:ea typeface="Times New Roman"/>
                          <a:cs typeface="Times New Roman"/>
                          <a:sym typeface="Times New Roman"/>
                        </a:rPr>
                        <a:t>Batteries/Compressed Air/Rat</a:t>
                      </a:r>
                      <a:endParaRPr sz="1200">
                        <a:latin typeface="Times New Roman"/>
                        <a:ea typeface="Times New Roman"/>
                        <a:cs typeface="Times New Roman"/>
                        <a:sym typeface="Times New Roman"/>
                      </a:endParaRPr>
                    </a:p>
                  </a:txBody>
                  <a:tcPr marT="19050" marB="19050" marR="28575" marL="28575">
                    <a:lnL cap="flat" cmpd="sng" w="6350">
                      <a:solidFill>
                        <a:srgbClr val="CCCCCC"/>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3F3F3"/>
                    </a:solidFill>
                  </a:tcPr>
                </a:tc>
              </a:tr>
              <a:tr h="271625">
                <a:tc>
                  <a:txBody>
                    <a:bodyPr/>
                    <a:lstStyle/>
                    <a:p>
                      <a:pPr indent="0" lvl="0" marL="0" rtl="0" algn="ctr">
                        <a:lnSpc>
                          <a:spcPct val="115000"/>
                        </a:lnSpc>
                        <a:spcBef>
                          <a:spcPts val="0"/>
                        </a:spcBef>
                        <a:spcAft>
                          <a:spcPts val="0"/>
                        </a:spcAft>
                        <a:buNone/>
                      </a:pPr>
                      <a:r>
                        <a:rPr b="1" lang="en-CA" sz="1200">
                          <a:latin typeface="Times New Roman"/>
                          <a:ea typeface="Times New Roman"/>
                          <a:cs typeface="Times New Roman"/>
                          <a:sym typeface="Times New Roman"/>
                        </a:rPr>
                        <a:t>9</a:t>
                      </a:r>
                      <a:endParaRPr b="1"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Is a novel creative solution</a:t>
                      </a:r>
                      <a:endParaRPr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600"/>
                    </a:p>
                  </a:txBody>
                  <a:tcPr marT="19050" marB="19050" marR="28575" marL="28575">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CA" sz="1200">
                          <a:latin typeface="Times New Roman"/>
                          <a:ea typeface="Times New Roman"/>
                          <a:cs typeface="Times New Roman"/>
                          <a:sym typeface="Times New Roman"/>
                        </a:rPr>
                        <a:t>Unique (by comparison)</a:t>
                      </a:r>
                      <a:endParaRPr sz="1200">
                        <a:latin typeface="Times New Roman"/>
                        <a:ea typeface="Times New Roman"/>
                        <a:cs typeface="Times New Roman"/>
                        <a:sym typeface="Times New Roman"/>
                      </a:endParaRPr>
                    </a:p>
                  </a:txBody>
                  <a:tcPr marT="19050" marB="19050" marR="28575" marL="28575">
                    <a:lnL cap="flat" cmpd="sng" w="6350">
                      <a:solidFill>
                        <a:srgbClr val="CCCCCC"/>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FF"/>
                    </a:solidFill>
                  </a:tcPr>
                </a:tc>
              </a:tr>
              <a:tr h="271625">
                <a:tc>
                  <a:txBody>
                    <a:bodyPr/>
                    <a:lstStyle/>
                    <a:p>
                      <a:pPr indent="0" lvl="0" marL="0" rtl="0" algn="ctr">
                        <a:lnSpc>
                          <a:spcPct val="115000"/>
                        </a:lnSpc>
                        <a:spcBef>
                          <a:spcPts val="0"/>
                        </a:spcBef>
                        <a:spcAft>
                          <a:spcPts val="0"/>
                        </a:spcAft>
                        <a:buNone/>
                      </a:pPr>
                      <a:r>
                        <a:rPr b="1" lang="en-CA" sz="1200">
                          <a:latin typeface="Times New Roman"/>
                          <a:ea typeface="Times New Roman"/>
                          <a:cs typeface="Times New Roman"/>
                          <a:sym typeface="Times New Roman"/>
                        </a:rPr>
                        <a:t>10</a:t>
                      </a:r>
                      <a:endParaRPr b="1"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Device is reasonably fast</a:t>
                      </a:r>
                      <a:endParaRPr sz="1200">
                        <a:latin typeface="Times New Roman"/>
                        <a:ea typeface="Times New Roman"/>
                        <a:cs typeface="Times New Roman"/>
                        <a:sym typeface="Times New Roman"/>
                      </a:endParaRPr>
                    </a:p>
                  </a:txBody>
                  <a:tcPr marT="19050" marB="19050" marR="28575" marL="28575">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00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600"/>
                    </a:p>
                  </a:txBody>
                  <a:tcPr marT="19050" marB="19050" marR="28575" marL="28575">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CA" sz="1200">
                          <a:latin typeface="Times New Roman"/>
                          <a:ea typeface="Times New Roman"/>
                          <a:cs typeface="Times New Roman"/>
                          <a:sym typeface="Times New Roman"/>
                        </a:rPr>
                        <a:t>Time (s)</a:t>
                      </a:r>
                      <a:endParaRPr sz="1200">
                        <a:latin typeface="Times New Roman"/>
                        <a:ea typeface="Times New Roman"/>
                        <a:cs typeface="Times New Roman"/>
                        <a:sym typeface="Times New Roman"/>
                      </a:endParaRPr>
                    </a:p>
                  </a:txBody>
                  <a:tcPr marT="19050" marB="19050" marR="28575" marL="28575">
                    <a:lnL cap="flat" cmpd="sng" w="6350">
                      <a:solidFill>
                        <a:srgbClr val="CCCCCC"/>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000000"/>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3A2"/>
        </a:solidFill>
      </p:bgPr>
    </p:bg>
    <p:spTree>
      <p:nvGrpSpPr>
        <p:cNvPr id="256" name="Shape 256"/>
        <p:cNvGrpSpPr/>
        <p:nvPr/>
      </p:nvGrpSpPr>
      <p:grpSpPr>
        <a:xfrm>
          <a:off x="0" y="0"/>
          <a:ext cx="0" cy="0"/>
          <a:chOff x="0" y="0"/>
          <a:chExt cx="0" cy="0"/>
        </a:xfrm>
      </p:grpSpPr>
      <p:sp>
        <p:nvSpPr>
          <p:cNvPr id="257" name="Google Shape;257;p22"/>
          <p:cNvSpPr txBox="1"/>
          <p:nvPr>
            <p:ph type="title"/>
          </p:nvPr>
        </p:nvSpPr>
        <p:spPr>
          <a:xfrm>
            <a:off x="311700" y="2926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lang="en-CA">
                <a:latin typeface="Figtree SemiBold"/>
                <a:ea typeface="Figtree SemiBold"/>
                <a:cs typeface="Figtree SemiBold"/>
                <a:sym typeface="Figtree SemiBold"/>
              </a:rPr>
              <a:t>Engineering Design Specifications</a:t>
            </a:r>
            <a:endParaRPr>
              <a:solidFill>
                <a:schemeClr val="lt1"/>
              </a:solidFill>
              <a:latin typeface="Figtree SemiBold"/>
              <a:ea typeface="Figtree SemiBold"/>
              <a:cs typeface="Figtree SemiBold"/>
              <a:sym typeface="Figtree SemiBold"/>
            </a:endParaRPr>
          </a:p>
        </p:txBody>
      </p:sp>
      <p:graphicFrame>
        <p:nvGraphicFramePr>
          <p:cNvPr id="258" name="Google Shape;258;p22"/>
          <p:cNvGraphicFramePr/>
          <p:nvPr/>
        </p:nvGraphicFramePr>
        <p:xfrm>
          <a:off x="3732338" y="985425"/>
          <a:ext cx="3000000" cy="3000000"/>
        </p:xfrm>
        <a:graphic>
          <a:graphicData uri="http://schemas.openxmlformats.org/drawingml/2006/table">
            <a:tbl>
              <a:tblPr>
                <a:noFill/>
                <a:tableStyleId>{4EF68B7D-75FB-4854-B2AE-D2D610F55C77}</a:tableStyleId>
              </a:tblPr>
              <a:tblGrid>
                <a:gridCol w="355000"/>
                <a:gridCol w="2043650"/>
                <a:gridCol w="700400"/>
                <a:gridCol w="489325"/>
                <a:gridCol w="431750"/>
                <a:gridCol w="959450"/>
              </a:tblGrid>
              <a:tr h="362725">
                <a:tc gridSpan="2">
                  <a:txBody>
                    <a:bodyPr/>
                    <a:lstStyle/>
                    <a:p>
                      <a:pPr indent="0" lvl="0" marL="0" rtl="0" algn="ctr">
                        <a:lnSpc>
                          <a:spcPct val="115000"/>
                        </a:lnSpc>
                        <a:spcBef>
                          <a:spcPts val="0"/>
                        </a:spcBef>
                        <a:spcAft>
                          <a:spcPts val="0"/>
                        </a:spcAft>
                        <a:buNone/>
                      </a:pPr>
                      <a:r>
                        <a:rPr b="1" lang="en-CA" sz="900">
                          <a:solidFill>
                            <a:srgbClr val="FFFFFF"/>
                          </a:solidFill>
                          <a:latin typeface="Figtree"/>
                          <a:ea typeface="Figtree"/>
                          <a:cs typeface="Figtree"/>
                          <a:sym typeface="Figtree"/>
                        </a:rPr>
                        <a:t>Design Specifications</a:t>
                      </a:r>
                      <a:endParaRPr b="1" sz="900">
                        <a:solidFill>
                          <a:srgbClr val="FFFFFF"/>
                        </a:solidFill>
                        <a:latin typeface="Figtree"/>
                        <a:ea typeface="Figtree"/>
                        <a:cs typeface="Figtree"/>
                        <a:sym typeface="Figtree"/>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4A86E8"/>
                    </a:solidFill>
                  </a:tcPr>
                </a:tc>
                <a:tc hMerge="1"/>
                <a:tc>
                  <a:txBody>
                    <a:bodyPr/>
                    <a:lstStyle/>
                    <a:p>
                      <a:pPr indent="0" lvl="0" marL="0" rtl="0" algn="ctr">
                        <a:lnSpc>
                          <a:spcPct val="115000"/>
                        </a:lnSpc>
                        <a:spcBef>
                          <a:spcPts val="0"/>
                        </a:spcBef>
                        <a:spcAft>
                          <a:spcPts val="0"/>
                        </a:spcAft>
                        <a:buNone/>
                      </a:pPr>
                      <a:r>
                        <a:rPr b="1" lang="en-CA" sz="900">
                          <a:solidFill>
                            <a:srgbClr val="FFFFFF"/>
                          </a:solidFill>
                          <a:latin typeface="Figtree"/>
                          <a:ea typeface="Figtree"/>
                          <a:cs typeface="Figtree"/>
                          <a:sym typeface="Figtree"/>
                        </a:rPr>
                        <a:t>Relation (=, &lt; or &gt;)</a:t>
                      </a:r>
                      <a:endParaRPr b="1" sz="900">
                        <a:solidFill>
                          <a:srgbClr val="FFFFFF"/>
                        </a:solidFill>
                        <a:latin typeface="Figtree"/>
                        <a:ea typeface="Figtree"/>
                        <a:cs typeface="Figtree"/>
                        <a:sym typeface="Figtree"/>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CA" sz="900">
                          <a:solidFill>
                            <a:srgbClr val="FFFFFF"/>
                          </a:solidFill>
                          <a:latin typeface="Figtree"/>
                          <a:ea typeface="Figtree"/>
                          <a:cs typeface="Figtree"/>
                          <a:sym typeface="Figtree"/>
                        </a:rPr>
                        <a:t>Value</a:t>
                      </a:r>
                      <a:endParaRPr b="1" sz="900">
                        <a:solidFill>
                          <a:srgbClr val="FFFFFF"/>
                        </a:solidFill>
                        <a:latin typeface="Figtree"/>
                        <a:ea typeface="Figtree"/>
                        <a:cs typeface="Figtree"/>
                        <a:sym typeface="Figtree"/>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CA" sz="900">
                          <a:solidFill>
                            <a:srgbClr val="FFFFFF"/>
                          </a:solidFill>
                          <a:latin typeface="Figtree"/>
                          <a:ea typeface="Figtree"/>
                          <a:cs typeface="Figtree"/>
                          <a:sym typeface="Figtree"/>
                        </a:rPr>
                        <a:t>Units</a:t>
                      </a:r>
                      <a:endParaRPr b="1" sz="900">
                        <a:solidFill>
                          <a:srgbClr val="FFFFFF"/>
                        </a:solidFill>
                        <a:latin typeface="Figtree"/>
                        <a:ea typeface="Figtree"/>
                        <a:cs typeface="Figtree"/>
                        <a:sym typeface="Figtree"/>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CA" sz="900">
                          <a:solidFill>
                            <a:srgbClr val="FFFFFF"/>
                          </a:solidFill>
                          <a:latin typeface="Figtree"/>
                          <a:ea typeface="Figtree"/>
                          <a:cs typeface="Figtree"/>
                          <a:sym typeface="Figtree"/>
                        </a:rPr>
                        <a:t>Verification Method</a:t>
                      </a:r>
                      <a:endParaRPr b="1" sz="900">
                        <a:solidFill>
                          <a:srgbClr val="FFFFFF"/>
                        </a:solidFill>
                        <a:latin typeface="Figtree"/>
                        <a:ea typeface="Figtree"/>
                        <a:cs typeface="Figtree"/>
                        <a:sym typeface="Figtree"/>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4A86E8"/>
                    </a:solidFill>
                  </a:tcPr>
                </a:tc>
              </a:tr>
              <a:tr h="186850">
                <a:tc>
                  <a:txBody>
                    <a:bodyPr/>
                    <a:lstStyle/>
                    <a:p>
                      <a:pPr indent="0" lvl="0" marL="0" rtl="0" algn="l">
                        <a:spcBef>
                          <a:spcPts val="0"/>
                        </a:spcBef>
                        <a:spcAft>
                          <a:spcPts val="0"/>
                        </a:spcAft>
                        <a:buNone/>
                      </a:pPr>
                      <a:r>
                        <a:t/>
                      </a:r>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CA" sz="900">
                          <a:latin typeface="Figtree"/>
                          <a:ea typeface="Figtree"/>
                          <a:cs typeface="Figtree"/>
                          <a:sym typeface="Figtree"/>
                        </a:rPr>
                        <a:t>Non-Functional Requirements</a:t>
                      </a:r>
                      <a:endParaRPr b="1" sz="900">
                        <a:latin typeface="Figtree"/>
                        <a:ea typeface="Figtree"/>
                        <a:cs typeface="Figtree"/>
                        <a:sym typeface="Figtree"/>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r>
              <a:tr h="181375">
                <a:tc>
                  <a:txBody>
                    <a:bodyPr/>
                    <a:lstStyle/>
                    <a:p>
                      <a:pPr indent="0" lvl="0" marL="0" rtl="0" algn="ctr">
                        <a:lnSpc>
                          <a:spcPct val="115000"/>
                        </a:lnSpc>
                        <a:spcBef>
                          <a:spcPts val="0"/>
                        </a:spcBef>
                        <a:spcAft>
                          <a:spcPts val="0"/>
                        </a:spcAft>
                        <a:buNone/>
                      </a:pPr>
                      <a:r>
                        <a:rPr b="1" lang="en-CA" sz="1000">
                          <a:latin typeface="Times New Roman"/>
                          <a:ea typeface="Times New Roman"/>
                          <a:cs typeface="Times New Roman"/>
                          <a:sym typeface="Times New Roman"/>
                        </a:rPr>
                        <a:t>1</a:t>
                      </a:r>
                      <a:endParaRPr b="1" sz="1000">
                        <a:latin typeface="Times New Roman"/>
                        <a:ea typeface="Times New Roman"/>
                        <a:cs typeface="Times New Roman"/>
                        <a:sym typeface="Times New Roman"/>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CA" sz="900">
                          <a:latin typeface="Figtree"/>
                          <a:ea typeface="Figtree"/>
                          <a:cs typeface="Figtree"/>
                          <a:sym typeface="Figtree"/>
                        </a:rPr>
                        <a:t>Aesthetics</a:t>
                      </a:r>
                      <a:endParaRPr sz="900">
                        <a:latin typeface="Figtree"/>
                        <a:ea typeface="Figtree"/>
                        <a:cs typeface="Figtree"/>
                        <a:sym typeface="Figtree"/>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900">
                          <a:latin typeface="Figtree"/>
                          <a:ea typeface="Figtree"/>
                          <a:cs typeface="Figtree"/>
                          <a:sym typeface="Figtree"/>
                        </a:rPr>
                        <a:t>=</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900">
                          <a:latin typeface="Figtree"/>
                          <a:ea typeface="Figtree"/>
                          <a:cs typeface="Figtree"/>
                          <a:sym typeface="Figtree"/>
                        </a:rPr>
                        <a:t>Yes</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900">
                          <a:latin typeface="Figtree"/>
                          <a:ea typeface="Figtree"/>
                          <a:cs typeface="Figtree"/>
                          <a:sym typeface="Figtree"/>
                        </a:rPr>
                        <a:t>N/A</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900">
                          <a:latin typeface="Figtree"/>
                          <a:ea typeface="Figtree"/>
                          <a:cs typeface="Figtree"/>
                          <a:sym typeface="Figtree"/>
                        </a:rPr>
                        <a:t>Survey</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r>
              <a:tr h="181375">
                <a:tc>
                  <a:txBody>
                    <a:bodyPr/>
                    <a:lstStyle/>
                    <a:p>
                      <a:pPr indent="0" lvl="0" marL="0" rtl="0" algn="ctr">
                        <a:lnSpc>
                          <a:spcPct val="115000"/>
                        </a:lnSpc>
                        <a:spcBef>
                          <a:spcPts val="0"/>
                        </a:spcBef>
                        <a:spcAft>
                          <a:spcPts val="0"/>
                        </a:spcAft>
                        <a:buNone/>
                      </a:pPr>
                      <a:r>
                        <a:rPr b="1" lang="en-CA" sz="1000">
                          <a:latin typeface="Times New Roman"/>
                          <a:ea typeface="Times New Roman"/>
                          <a:cs typeface="Times New Roman"/>
                          <a:sym typeface="Times New Roman"/>
                        </a:rPr>
                        <a:t>2</a:t>
                      </a:r>
                      <a:endParaRPr b="1" sz="1000">
                        <a:latin typeface="Times New Roman"/>
                        <a:ea typeface="Times New Roman"/>
                        <a:cs typeface="Times New Roman"/>
                        <a:sym typeface="Times New Roman"/>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lang="en-CA" sz="900">
                          <a:latin typeface="Figtree"/>
                          <a:ea typeface="Figtree"/>
                          <a:cs typeface="Figtree"/>
                          <a:sym typeface="Figtree"/>
                        </a:rPr>
                        <a:t>Safety</a:t>
                      </a:r>
                      <a:endParaRPr sz="900">
                        <a:latin typeface="Figtree"/>
                        <a:ea typeface="Figtree"/>
                        <a:cs typeface="Figtree"/>
                        <a:sym typeface="Figtree"/>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900">
                          <a:latin typeface="Figtree"/>
                          <a:ea typeface="Figtree"/>
                          <a:cs typeface="Figtree"/>
                          <a:sym typeface="Figtree"/>
                        </a:rPr>
                        <a:t>=</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900">
                          <a:latin typeface="Figtree"/>
                          <a:ea typeface="Figtree"/>
                          <a:cs typeface="Figtree"/>
                          <a:sym typeface="Figtree"/>
                        </a:rPr>
                        <a:t>Yes</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900">
                          <a:latin typeface="Figtree"/>
                          <a:ea typeface="Figtree"/>
                          <a:cs typeface="Figtree"/>
                          <a:sym typeface="Figtree"/>
                        </a:rPr>
                        <a:t>N/A</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900">
                          <a:latin typeface="Figtree"/>
                          <a:ea typeface="Figtree"/>
                          <a:cs typeface="Figtree"/>
                          <a:sym typeface="Figtree"/>
                        </a:rPr>
                        <a:t>Analysis</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r>
              <a:tr h="181375">
                <a:tc>
                  <a:txBody>
                    <a:bodyPr/>
                    <a:lstStyle/>
                    <a:p>
                      <a:pPr indent="0" lvl="0" marL="0" rtl="0" algn="ctr">
                        <a:lnSpc>
                          <a:spcPct val="115000"/>
                        </a:lnSpc>
                        <a:spcBef>
                          <a:spcPts val="0"/>
                        </a:spcBef>
                        <a:spcAft>
                          <a:spcPts val="0"/>
                        </a:spcAft>
                        <a:buNone/>
                      </a:pPr>
                      <a:r>
                        <a:rPr b="1" lang="en-CA" sz="1000">
                          <a:latin typeface="Times New Roman"/>
                          <a:ea typeface="Times New Roman"/>
                          <a:cs typeface="Times New Roman"/>
                          <a:sym typeface="Times New Roman"/>
                        </a:rPr>
                        <a:t>3</a:t>
                      </a:r>
                      <a:endParaRPr b="1" sz="1000">
                        <a:latin typeface="Times New Roman"/>
                        <a:ea typeface="Times New Roman"/>
                        <a:cs typeface="Times New Roman"/>
                        <a:sym typeface="Times New Roman"/>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CA" sz="900">
                          <a:latin typeface="Figtree"/>
                          <a:ea typeface="Figtree"/>
                          <a:cs typeface="Figtree"/>
                          <a:sym typeface="Figtree"/>
                        </a:rPr>
                        <a:t>Corrosion Resistant</a:t>
                      </a:r>
                      <a:endParaRPr sz="900">
                        <a:latin typeface="Figtree"/>
                        <a:ea typeface="Figtree"/>
                        <a:cs typeface="Figtree"/>
                        <a:sym typeface="Figtree"/>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900">
                          <a:latin typeface="Figtree"/>
                          <a:ea typeface="Figtree"/>
                          <a:cs typeface="Figtree"/>
                          <a:sym typeface="Figtree"/>
                        </a:rPr>
                        <a:t>=</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900">
                          <a:latin typeface="Figtree"/>
                          <a:ea typeface="Figtree"/>
                          <a:cs typeface="Figtree"/>
                          <a:sym typeface="Figtree"/>
                        </a:rPr>
                        <a:t>Yes</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900">
                          <a:latin typeface="Figtree"/>
                          <a:ea typeface="Figtree"/>
                          <a:cs typeface="Figtree"/>
                          <a:sym typeface="Figtree"/>
                        </a:rPr>
                        <a:t>N/A</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900">
                          <a:latin typeface="Figtree"/>
                          <a:ea typeface="Figtree"/>
                          <a:cs typeface="Figtree"/>
                          <a:sym typeface="Figtree"/>
                        </a:rPr>
                        <a:t>Analysis</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r>
              <a:tr h="181375">
                <a:tc>
                  <a:txBody>
                    <a:bodyPr/>
                    <a:lstStyle/>
                    <a:p>
                      <a:pPr indent="0" lvl="0" marL="0" rtl="0" algn="ctr">
                        <a:lnSpc>
                          <a:spcPct val="115000"/>
                        </a:lnSpc>
                        <a:spcBef>
                          <a:spcPts val="0"/>
                        </a:spcBef>
                        <a:spcAft>
                          <a:spcPts val="0"/>
                        </a:spcAft>
                        <a:buNone/>
                      </a:pPr>
                      <a:r>
                        <a:rPr b="1" lang="en-CA" sz="1000">
                          <a:latin typeface="Times New Roman"/>
                          <a:ea typeface="Times New Roman"/>
                          <a:cs typeface="Times New Roman"/>
                          <a:sym typeface="Times New Roman"/>
                        </a:rPr>
                        <a:t>4</a:t>
                      </a:r>
                      <a:endParaRPr b="1" sz="1000">
                        <a:latin typeface="Times New Roman"/>
                        <a:ea typeface="Times New Roman"/>
                        <a:cs typeface="Times New Roman"/>
                        <a:sym typeface="Times New Roman"/>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lang="en-CA" sz="900">
                          <a:latin typeface="Figtree"/>
                          <a:ea typeface="Figtree"/>
                          <a:cs typeface="Figtree"/>
                          <a:sym typeface="Figtree"/>
                        </a:rPr>
                        <a:t>Operation Time</a:t>
                      </a:r>
                      <a:endParaRPr sz="900">
                        <a:latin typeface="Figtree"/>
                        <a:ea typeface="Figtree"/>
                        <a:cs typeface="Figtree"/>
                        <a:sym typeface="Figtree"/>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900">
                          <a:latin typeface="Figtree"/>
                          <a:ea typeface="Figtree"/>
                          <a:cs typeface="Figtree"/>
                          <a:sym typeface="Figtree"/>
                        </a:rPr>
                        <a:t>&lt;</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900">
                          <a:latin typeface="Figtree"/>
                          <a:ea typeface="Figtree"/>
                          <a:cs typeface="Figtree"/>
                          <a:sym typeface="Figtree"/>
                        </a:rPr>
                        <a:t>10</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900">
                          <a:latin typeface="Figtree"/>
                          <a:ea typeface="Figtree"/>
                          <a:cs typeface="Figtree"/>
                          <a:sym typeface="Figtree"/>
                        </a:rPr>
                        <a:t>mins</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900">
                          <a:latin typeface="Figtree"/>
                          <a:ea typeface="Figtree"/>
                          <a:cs typeface="Figtree"/>
                          <a:sym typeface="Figtree"/>
                        </a:rPr>
                        <a:t>Test</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r>
              <a:tr h="181375">
                <a:tc>
                  <a:txBody>
                    <a:bodyPr/>
                    <a:lstStyle/>
                    <a:p>
                      <a:pPr indent="0" lvl="0" marL="0" rtl="0" algn="ctr">
                        <a:lnSpc>
                          <a:spcPct val="115000"/>
                        </a:lnSpc>
                        <a:spcBef>
                          <a:spcPts val="0"/>
                        </a:spcBef>
                        <a:spcAft>
                          <a:spcPts val="0"/>
                        </a:spcAft>
                        <a:buNone/>
                      </a:pPr>
                      <a:r>
                        <a:rPr b="1" lang="en-CA" sz="1000">
                          <a:latin typeface="Times New Roman"/>
                          <a:ea typeface="Times New Roman"/>
                          <a:cs typeface="Times New Roman"/>
                          <a:sym typeface="Times New Roman"/>
                        </a:rPr>
                        <a:t>5</a:t>
                      </a:r>
                      <a:endParaRPr b="1" sz="1000">
                        <a:latin typeface="Times New Roman"/>
                        <a:ea typeface="Times New Roman"/>
                        <a:cs typeface="Times New Roman"/>
                        <a:sym typeface="Times New Roman"/>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CA" sz="900">
                          <a:latin typeface="Figtree"/>
                          <a:ea typeface="Figtree"/>
                          <a:cs typeface="Figtree"/>
                          <a:sym typeface="Figtree"/>
                        </a:rPr>
                        <a:t>Creative Solution</a:t>
                      </a:r>
                      <a:endParaRPr sz="900">
                        <a:latin typeface="Figtree"/>
                        <a:ea typeface="Figtree"/>
                        <a:cs typeface="Figtree"/>
                        <a:sym typeface="Figtree"/>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900">
                          <a:latin typeface="Figtree"/>
                          <a:ea typeface="Figtree"/>
                          <a:cs typeface="Figtree"/>
                          <a:sym typeface="Figtree"/>
                        </a:rPr>
                        <a:t>=</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900">
                          <a:latin typeface="Figtree"/>
                          <a:ea typeface="Figtree"/>
                          <a:cs typeface="Figtree"/>
                          <a:sym typeface="Figtree"/>
                        </a:rPr>
                        <a:t>Yes</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900">
                          <a:latin typeface="Figtree"/>
                          <a:ea typeface="Figtree"/>
                          <a:cs typeface="Figtree"/>
                          <a:sym typeface="Figtree"/>
                        </a:rPr>
                        <a:t>N/A</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900">
                          <a:latin typeface="Figtree"/>
                          <a:ea typeface="Figtree"/>
                          <a:cs typeface="Figtree"/>
                          <a:sym typeface="Figtree"/>
                        </a:rPr>
                        <a:t>Analysis</a:t>
                      </a:r>
                      <a:endParaRPr sz="9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r>
            </a:tbl>
          </a:graphicData>
        </a:graphic>
      </p:graphicFrame>
      <p:graphicFrame>
        <p:nvGraphicFramePr>
          <p:cNvPr id="259" name="Google Shape;259;p22"/>
          <p:cNvGraphicFramePr/>
          <p:nvPr/>
        </p:nvGraphicFramePr>
        <p:xfrm>
          <a:off x="3732338" y="2682850"/>
          <a:ext cx="3000000" cy="3000000"/>
        </p:xfrm>
        <a:graphic>
          <a:graphicData uri="http://schemas.openxmlformats.org/drawingml/2006/table">
            <a:tbl>
              <a:tblPr>
                <a:noFill/>
                <a:tableStyleId>{4EF68B7D-75FB-4854-B2AE-D2D610F55C77}</a:tableStyleId>
              </a:tblPr>
              <a:tblGrid>
                <a:gridCol w="358625"/>
                <a:gridCol w="2064275"/>
                <a:gridCol w="707500"/>
                <a:gridCol w="494250"/>
                <a:gridCol w="436100"/>
                <a:gridCol w="918850"/>
              </a:tblGrid>
              <a:tr h="184350">
                <a:tc gridSpan="2">
                  <a:txBody>
                    <a:bodyPr/>
                    <a:lstStyle/>
                    <a:p>
                      <a:pPr indent="0" lvl="0" marL="0" rtl="0" algn="ctr">
                        <a:lnSpc>
                          <a:spcPct val="115000"/>
                        </a:lnSpc>
                        <a:spcBef>
                          <a:spcPts val="0"/>
                        </a:spcBef>
                        <a:spcAft>
                          <a:spcPts val="0"/>
                        </a:spcAft>
                        <a:buNone/>
                      </a:pPr>
                      <a:r>
                        <a:rPr b="1" lang="en-CA" sz="800">
                          <a:solidFill>
                            <a:srgbClr val="FFFFFF"/>
                          </a:solidFill>
                          <a:latin typeface="Figtree"/>
                          <a:ea typeface="Figtree"/>
                          <a:cs typeface="Figtree"/>
                          <a:sym typeface="Figtree"/>
                        </a:rPr>
                        <a:t>Design Specifications</a:t>
                      </a:r>
                      <a:endParaRPr b="1" sz="800">
                        <a:solidFill>
                          <a:srgbClr val="FFFFFF"/>
                        </a:solidFill>
                        <a:latin typeface="Figtree"/>
                        <a:ea typeface="Figtree"/>
                        <a:cs typeface="Figtree"/>
                        <a:sym typeface="Figtree"/>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4A86E8"/>
                    </a:solidFill>
                  </a:tcPr>
                </a:tc>
                <a:tc hMerge="1"/>
                <a:tc>
                  <a:txBody>
                    <a:bodyPr/>
                    <a:lstStyle/>
                    <a:p>
                      <a:pPr indent="0" lvl="0" marL="0" rtl="0" algn="ctr">
                        <a:lnSpc>
                          <a:spcPct val="115000"/>
                        </a:lnSpc>
                        <a:spcBef>
                          <a:spcPts val="0"/>
                        </a:spcBef>
                        <a:spcAft>
                          <a:spcPts val="0"/>
                        </a:spcAft>
                        <a:buNone/>
                      </a:pPr>
                      <a:r>
                        <a:rPr b="1" lang="en-CA" sz="800">
                          <a:solidFill>
                            <a:srgbClr val="FFFFFF"/>
                          </a:solidFill>
                          <a:latin typeface="Figtree"/>
                          <a:ea typeface="Figtree"/>
                          <a:cs typeface="Figtree"/>
                          <a:sym typeface="Figtree"/>
                        </a:rPr>
                        <a:t>Relation (=, &lt; or &gt;)</a:t>
                      </a:r>
                      <a:endParaRPr b="1" sz="800">
                        <a:solidFill>
                          <a:srgbClr val="FFFFFF"/>
                        </a:solidFill>
                        <a:latin typeface="Figtree"/>
                        <a:ea typeface="Figtree"/>
                        <a:cs typeface="Figtree"/>
                        <a:sym typeface="Figtree"/>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CA" sz="800">
                          <a:solidFill>
                            <a:srgbClr val="FFFFFF"/>
                          </a:solidFill>
                          <a:latin typeface="Figtree"/>
                          <a:ea typeface="Figtree"/>
                          <a:cs typeface="Figtree"/>
                          <a:sym typeface="Figtree"/>
                        </a:rPr>
                        <a:t>Value</a:t>
                      </a:r>
                      <a:endParaRPr b="1" sz="800">
                        <a:solidFill>
                          <a:srgbClr val="FFFFFF"/>
                        </a:solidFill>
                        <a:latin typeface="Figtree"/>
                        <a:ea typeface="Figtree"/>
                        <a:cs typeface="Figtree"/>
                        <a:sym typeface="Figtree"/>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CA" sz="800">
                          <a:solidFill>
                            <a:srgbClr val="FFFFFF"/>
                          </a:solidFill>
                          <a:latin typeface="Figtree"/>
                          <a:ea typeface="Figtree"/>
                          <a:cs typeface="Figtree"/>
                          <a:sym typeface="Figtree"/>
                        </a:rPr>
                        <a:t>Units</a:t>
                      </a:r>
                      <a:endParaRPr b="1" sz="800">
                        <a:solidFill>
                          <a:srgbClr val="FFFFFF"/>
                        </a:solidFill>
                        <a:latin typeface="Figtree"/>
                        <a:ea typeface="Figtree"/>
                        <a:cs typeface="Figtree"/>
                        <a:sym typeface="Figtree"/>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CA" sz="800">
                          <a:solidFill>
                            <a:srgbClr val="FFFFFF"/>
                          </a:solidFill>
                          <a:latin typeface="Figtree"/>
                          <a:ea typeface="Figtree"/>
                          <a:cs typeface="Figtree"/>
                          <a:sym typeface="Figtree"/>
                        </a:rPr>
                        <a:t>Verification Method</a:t>
                      </a:r>
                      <a:endParaRPr b="1" sz="800">
                        <a:solidFill>
                          <a:srgbClr val="FFFFFF"/>
                        </a:solidFill>
                        <a:latin typeface="Figtree"/>
                        <a:ea typeface="Figtree"/>
                        <a:cs typeface="Figtree"/>
                        <a:sym typeface="Figtree"/>
                      </a:endParaRPr>
                    </a:p>
                  </a:txBody>
                  <a:tcPr marT="19050" marB="19050" marR="28575" marL="2857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4A86E8"/>
                    </a:solidFill>
                  </a:tcPr>
                </a:tc>
              </a:tr>
              <a:tr h="233025">
                <a:tc>
                  <a:txBody>
                    <a:bodyPr/>
                    <a:lstStyle/>
                    <a:p>
                      <a:pPr indent="0" lvl="0" marL="0" rtl="0" algn="l">
                        <a:spcBef>
                          <a:spcPts val="0"/>
                        </a:spcBef>
                        <a:spcAft>
                          <a:spcPts val="0"/>
                        </a:spcAft>
                        <a:buNone/>
                      </a:pPr>
                      <a:r>
                        <a:t/>
                      </a:r>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CA" sz="800">
                          <a:latin typeface="Figtree"/>
                          <a:ea typeface="Figtree"/>
                          <a:cs typeface="Figtree"/>
                          <a:sym typeface="Figtree"/>
                        </a:rPr>
                        <a:t>Constraints</a:t>
                      </a:r>
                      <a:endParaRPr b="1" sz="800">
                        <a:latin typeface="Figtree"/>
                        <a:ea typeface="Figtree"/>
                        <a:cs typeface="Figtree"/>
                        <a:sym typeface="Figtree"/>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r>
              <a:tr h="233025">
                <a:tc>
                  <a:txBody>
                    <a:bodyPr/>
                    <a:lstStyle/>
                    <a:p>
                      <a:pPr indent="0" lvl="0" marL="0" rtl="0" algn="ctr">
                        <a:lnSpc>
                          <a:spcPct val="115000"/>
                        </a:lnSpc>
                        <a:spcBef>
                          <a:spcPts val="0"/>
                        </a:spcBef>
                        <a:spcAft>
                          <a:spcPts val="0"/>
                        </a:spcAft>
                        <a:buNone/>
                      </a:pPr>
                      <a:r>
                        <a:rPr b="1" lang="en-CA" sz="1000">
                          <a:latin typeface="Times New Roman"/>
                          <a:ea typeface="Times New Roman"/>
                          <a:cs typeface="Times New Roman"/>
                          <a:sym typeface="Times New Roman"/>
                        </a:rPr>
                        <a:t>1</a:t>
                      </a:r>
                      <a:endParaRPr b="1" sz="1000">
                        <a:latin typeface="Times New Roman"/>
                        <a:ea typeface="Times New Roman"/>
                        <a:cs typeface="Times New Roman"/>
                        <a:sym typeface="Times New Roman"/>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CA" sz="800">
                          <a:latin typeface="Figtree"/>
                          <a:ea typeface="Figtree"/>
                          <a:cs typeface="Figtree"/>
                          <a:sym typeface="Figtree"/>
                        </a:rPr>
                        <a:t>Weight</a:t>
                      </a:r>
                      <a:endParaRPr sz="800">
                        <a:latin typeface="Figtree"/>
                        <a:ea typeface="Figtree"/>
                        <a:cs typeface="Figtree"/>
                        <a:sym typeface="Figtree"/>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&lt;</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CA" sz="800">
                          <a:latin typeface="Figtree"/>
                          <a:ea typeface="Figtree"/>
                          <a:cs typeface="Figtree"/>
                          <a:sym typeface="Figtree"/>
                        </a:rPr>
                        <a:t>2</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kg</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Analysis</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r>
              <a:tr h="194200">
                <a:tc>
                  <a:txBody>
                    <a:bodyPr/>
                    <a:lstStyle/>
                    <a:p>
                      <a:pPr indent="0" lvl="0" marL="0" rtl="0" algn="ctr">
                        <a:lnSpc>
                          <a:spcPct val="115000"/>
                        </a:lnSpc>
                        <a:spcBef>
                          <a:spcPts val="0"/>
                        </a:spcBef>
                        <a:spcAft>
                          <a:spcPts val="0"/>
                        </a:spcAft>
                        <a:buNone/>
                      </a:pPr>
                      <a:r>
                        <a:rPr b="1" lang="en-CA" sz="1000">
                          <a:latin typeface="Times New Roman"/>
                          <a:ea typeface="Times New Roman"/>
                          <a:cs typeface="Times New Roman"/>
                          <a:sym typeface="Times New Roman"/>
                        </a:rPr>
                        <a:t>2</a:t>
                      </a:r>
                      <a:endParaRPr b="1" sz="1000">
                        <a:latin typeface="Times New Roman"/>
                        <a:ea typeface="Times New Roman"/>
                        <a:cs typeface="Times New Roman"/>
                        <a:sym typeface="Times New Roman"/>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lang="en-CA" sz="800">
                          <a:latin typeface="Figtree"/>
                          <a:ea typeface="Figtree"/>
                          <a:cs typeface="Figtree"/>
                          <a:sym typeface="Figtree"/>
                        </a:rPr>
                        <a:t>Size (Diameter)</a:t>
                      </a:r>
                      <a:endParaRPr sz="800">
                        <a:latin typeface="Figtree"/>
                        <a:ea typeface="Figtree"/>
                        <a:cs typeface="Figtree"/>
                        <a:sym typeface="Figtree"/>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&lt;</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4</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in</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Analysis</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r>
              <a:tr h="194200">
                <a:tc>
                  <a:txBody>
                    <a:bodyPr/>
                    <a:lstStyle/>
                    <a:p>
                      <a:pPr indent="0" lvl="0" marL="0" rtl="0" algn="ctr">
                        <a:lnSpc>
                          <a:spcPct val="115000"/>
                        </a:lnSpc>
                        <a:spcBef>
                          <a:spcPts val="0"/>
                        </a:spcBef>
                        <a:spcAft>
                          <a:spcPts val="0"/>
                        </a:spcAft>
                        <a:buNone/>
                      </a:pPr>
                      <a:r>
                        <a:rPr b="1" lang="en-CA" sz="1000">
                          <a:latin typeface="Times New Roman"/>
                          <a:ea typeface="Times New Roman"/>
                          <a:cs typeface="Times New Roman"/>
                          <a:sym typeface="Times New Roman"/>
                        </a:rPr>
                        <a:t>3</a:t>
                      </a:r>
                      <a:endParaRPr b="1" sz="1000">
                        <a:latin typeface="Times New Roman"/>
                        <a:ea typeface="Times New Roman"/>
                        <a:cs typeface="Times New Roman"/>
                        <a:sym typeface="Times New Roman"/>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CA" sz="800">
                          <a:latin typeface="Figtree"/>
                          <a:ea typeface="Figtree"/>
                          <a:cs typeface="Figtree"/>
                          <a:sym typeface="Figtree"/>
                        </a:rPr>
                        <a:t>Size (Length)</a:t>
                      </a:r>
                      <a:endParaRPr sz="800">
                        <a:latin typeface="Figtree"/>
                        <a:ea typeface="Figtree"/>
                        <a:cs typeface="Figtree"/>
                        <a:sym typeface="Figtree"/>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&lt;</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4</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ft</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Analysis</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r>
              <a:tr h="194200">
                <a:tc>
                  <a:txBody>
                    <a:bodyPr/>
                    <a:lstStyle/>
                    <a:p>
                      <a:pPr indent="0" lvl="0" marL="0" rtl="0" algn="ctr">
                        <a:lnSpc>
                          <a:spcPct val="115000"/>
                        </a:lnSpc>
                        <a:spcBef>
                          <a:spcPts val="0"/>
                        </a:spcBef>
                        <a:spcAft>
                          <a:spcPts val="0"/>
                        </a:spcAft>
                        <a:buNone/>
                      </a:pPr>
                      <a:r>
                        <a:rPr b="1" lang="en-CA" sz="1000">
                          <a:latin typeface="Times New Roman"/>
                          <a:ea typeface="Times New Roman"/>
                          <a:cs typeface="Times New Roman"/>
                          <a:sym typeface="Times New Roman"/>
                        </a:rPr>
                        <a:t>4</a:t>
                      </a:r>
                      <a:endParaRPr b="1" sz="1000">
                        <a:latin typeface="Times New Roman"/>
                        <a:ea typeface="Times New Roman"/>
                        <a:cs typeface="Times New Roman"/>
                        <a:sym typeface="Times New Roman"/>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lang="en-CA" sz="800">
                          <a:latin typeface="Figtree"/>
                          <a:ea typeface="Figtree"/>
                          <a:cs typeface="Figtree"/>
                          <a:sym typeface="Figtree"/>
                        </a:rPr>
                        <a:t>Sample Exposure</a:t>
                      </a:r>
                      <a:endParaRPr sz="800">
                        <a:latin typeface="Figtree"/>
                        <a:ea typeface="Figtree"/>
                        <a:cs typeface="Figtree"/>
                        <a:sym typeface="Figtree"/>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&lt;</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Yes</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N/A</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Test</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r>
              <a:tr h="194200">
                <a:tc>
                  <a:txBody>
                    <a:bodyPr/>
                    <a:lstStyle/>
                    <a:p>
                      <a:pPr indent="0" lvl="0" marL="0" rtl="0" algn="ctr">
                        <a:lnSpc>
                          <a:spcPct val="115000"/>
                        </a:lnSpc>
                        <a:spcBef>
                          <a:spcPts val="0"/>
                        </a:spcBef>
                        <a:spcAft>
                          <a:spcPts val="0"/>
                        </a:spcAft>
                        <a:buNone/>
                      </a:pPr>
                      <a:r>
                        <a:rPr b="1" lang="en-CA" sz="1000">
                          <a:latin typeface="Times New Roman"/>
                          <a:ea typeface="Times New Roman"/>
                          <a:cs typeface="Times New Roman"/>
                          <a:sym typeface="Times New Roman"/>
                        </a:rPr>
                        <a:t>5</a:t>
                      </a:r>
                      <a:endParaRPr b="1" sz="1000">
                        <a:latin typeface="Times New Roman"/>
                        <a:ea typeface="Times New Roman"/>
                        <a:cs typeface="Times New Roman"/>
                        <a:sym typeface="Times New Roman"/>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CA" sz="800">
                          <a:latin typeface="Figtree"/>
                          <a:ea typeface="Figtree"/>
                          <a:cs typeface="Figtree"/>
                          <a:sym typeface="Figtree"/>
                        </a:rPr>
                        <a:t>Sample Collection</a:t>
                      </a:r>
                      <a:endParaRPr sz="800">
                        <a:latin typeface="Figtree"/>
                        <a:ea typeface="Figtree"/>
                        <a:cs typeface="Figtree"/>
                        <a:sym typeface="Figtree"/>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30 - 80</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mg</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Test</a:t>
                      </a:r>
                      <a:endParaRPr sz="800">
                        <a:latin typeface="Figtree"/>
                        <a:ea typeface="Figtree"/>
                        <a:cs typeface="Figtree"/>
                        <a:sym typeface="Figtree"/>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9DAF8"/>
                    </a:solidFill>
                  </a:tcPr>
                </a:tc>
              </a:tr>
            </a:tbl>
          </a:graphicData>
        </a:graphic>
      </p:graphicFrame>
      <p:graphicFrame>
        <p:nvGraphicFramePr>
          <p:cNvPr id="260" name="Google Shape;260;p22"/>
          <p:cNvGraphicFramePr/>
          <p:nvPr/>
        </p:nvGraphicFramePr>
        <p:xfrm>
          <a:off x="284700" y="985425"/>
          <a:ext cx="3000000" cy="3000000"/>
        </p:xfrm>
        <a:graphic>
          <a:graphicData uri="http://schemas.openxmlformats.org/drawingml/2006/table">
            <a:tbl>
              <a:tblPr>
                <a:noFill/>
                <a:tableStyleId>{4EF68B7D-75FB-4854-B2AE-D2D610F55C77}</a:tableStyleId>
              </a:tblPr>
              <a:tblGrid>
                <a:gridCol w="261725"/>
                <a:gridCol w="1139175"/>
                <a:gridCol w="604050"/>
                <a:gridCol w="388625"/>
                <a:gridCol w="314125"/>
                <a:gridCol w="640325"/>
              </a:tblGrid>
              <a:tr h="716000">
                <a:tc gridSpan="2">
                  <a:txBody>
                    <a:bodyPr/>
                    <a:lstStyle/>
                    <a:p>
                      <a:pPr indent="0" lvl="0" marL="0" rtl="0" algn="ctr">
                        <a:lnSpc>
                          <a:spcPct val="115000"/>
                        </a:lnSpc>
                        <a:spcBef>
                          <a:spcPts val="0"/>
                        </a:spcBef>
                        <a:spcAft>
                          <a:spcPts val="0"/>
                        </a:spcAft>
                        <a:buNone/>
                      </a:pPr>
                      <a:r>
                        <a:rPr b="1" lang="en-CA" sz="800">
                          <a:solidFill>
                            <a:srgbClr val="FFFFFF"/>
                          </a:solidFill>
                          <a:latin typeface="Figtree"/>
                          <a:ea typeface="Figtree"/>
                          <a:cs typeface="Figtree"/>
                          <a:sym typeface="Figtree"/>
                        </a:rPr>
                        <a:t>Design Specifications</a:t>
                      </a:r>
                      <a:endParaRPr b="1" sz="800">
                        <a:solidFill>
                          <a:srgbClr val="FFFFFF"/>
                        </a:solidFill>
                        <a:latin typeface="Figtree"/>
                        <a:ea typeface="Figtree"/>
                        <a:cs typeface="Figtree"/>
                        <a:sym typeface="Figtree"/>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hMerge="1"/>
                <a:tc>
                  <a:txBody>
                    <a:bodyPr/>
                    <a:lstStyle/>
                    <a:p>
                      <a:pPr indent="0" lvl="0" marL="0" rtl="0" algn="ctr">
                        <a:lnSpc>
                          <a:spcPct val="115000"/>
                        </a:lnSpc>
                        <a:spcBef>
                          <a:spcPts val="0"/>
                        </a:spcBef>
                        <a:spcAft>
                          <a:spcPts val="0"/>
                        </a:spcAft>
                        <a:buNone/>
                      </a:pPr>
                      <a:r>
                        <a:rPr b="1" lang="en-CA" sz="800">
                          <a:solidFill>
                            <a:srgbClr val="FFFFFF"/>
                          </a:solidFill>
                          <a:latin typeface="Figtree"/>
                          <a:ea typeface="Figtree"/>
                          <a:cs typeface="Figtree"/>
                          <a:sym typeface="Figtree"/>
                        </a:rPr>
                        <a:t>Relation </a:t>
                      </a:r>
                      <a:endParaRPr b="1" sz="800">
                        <a:solidFill>
                          <a:srgbClr val="FFFFFF"/>
                        </a:solidFill>
                        <a:latin typeface="Figtree"/>
                        <a:ea typeface="Figtree"/>
                        <a:cs typeface="Figtree"/>
                        <a:sym typeface="Figtree"/>
                      </a:endParaRPr>
                    </a:p>
                    <a:p>
                      <a:pPr indent="0" lvl="0" marL="0" rtl="0" algn="ctr">
                        <a:lnSpc>
                          <a:spcPct val="115000"/>
                        </a:lnSpc>
                        <a:spcBef>
                          <a:spcPts val="0"/>
                        </a:spcBef>
                        <a:spcAft>
                          <a:spcPts val="0"/>
                        </a:spcAft>
                        <a:buNone/>
                      </a:pPr>
                      <a:r>
                        <a:rPr b="1" lang="en-CA" sz="800">
                          <a:solidFill>
                            <a:srgbClr val="FFFFFF"/>
                          </a:solidFill>
                          <a:latin typeface="Figtree"/>
                          <a:ea typeface="Figtree"/>
                          <a:cs typeface="Figtree"/>
                          <a:sym typeface="Figtree"/>
                        </a:rPr>
                        <a:t>(=, &lt; or &gt;)</a:t>
                      </a:r>
                      <a:endParaRPr b="1" sz="800">
                        <a:solidFill>
                          <a:srgbClr val="FFFFFF"/>
                        </a:solidFill>
                        <a:latin typeface="Figtree"/>
                        <a:ea typeface="Figtree"/>
                        <a:cs typeface="Figtree"/>
                        <a:sym typeface="Figtree"/>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CA" sz="800">
                          <a:solidFill>
                            <a:srgbClr val="FFFFFF"/>
                          </a:solidFill>
                          <a:latin typeface="Figtree"/>
                          <a:ea typeface="Figtree"/>
                          <a:cs typeface="Figtree"/>
                          <a:sym typeface="Figtree"/>
                        </a:rPr>
                        <a:t>Value</a:t>
                      </a:r>
                      <a:endParaRPr b="1" sz="800">
                        <a:solidFill>
                          <a:srgbClr val="FFFFFF"/>
                        </a:solidFill>
                        <a:latin typeface="Figtree"/>
                        <a:ea typeface="Figtree"/>
                        <a:cs typeface="Figtree"/>
                        <a:sym typeface="Figtree"/>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CA" sz="800">
                          <a:solidFill>
                            <a:srgbClr val="FFFFFF"/>
                          </a:solidFill>
                          <a:latin typeface="Figtree"/>
                          <a:ea typeface="Figtree"/>
                          <a:cs typeface="Figtree"/>
                          <a:sym typeface="Figtree"/>
                        </a:rPr>
                        <a:t>Units</a:t>
                      </a:r>
                      <a:endParaRPr b="1" sz="800">
                        <a:solidFill>
                          <a:srgbClr val="FFFFFF"/>
                        </a:solidFill>
                        <a:latin typeface="Figtree"/>
                        <a:ea typeface="Figtree"/>
                        <a:cs typeface="Figtree"/>
                        <a:sym typeface="Figtree"/>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CA" sz="800">
                          <a:solidFill>
                            <a:srgbClr val="FFFFFF"/>
                          </a:solidFill>
                          <a:latin typeface="Figtree"/>
                          <a:ea typeface="Figtree"/>
                          <a:cs typeface="Figtree"/>
                          <a:sym typeface="Figtree"/>
                        </a:rPr>
                        <a:t>Verification Method</a:t>
                      </a:r>
                      <a:endParaRPr b="1" sz="800">
                        <a:solidFill>
                          <a:srgbClr val="FFFFFF"/>
                        </a:solidFill>
                        <a:latin typeface="Figtree"/>
                        <a:ea typeface="Figtree"/>
                        <a:cs typeface="Figtree"/>
                        <a:sym typeface="Figtree"/>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340950">
                <a:tc>
                  <a:txBody>
                    <a:bodyPr/>
                    <a:lstStyle/>
                    <a:p>
                      <a:pPr indent="0" lvl="0" marL="0" rtl="0" algn="l">
                        <a:spcBef>
                          <a:spcPts val="0"/>
                        </a:spcBef>
                        <a:spcAft>
                          <a:spcPts val="0"/>
                        </a:spcAft>
                        <a:buNone/>
                      </a:pPr>
                      <a:r>
                        <a:t/>
                      </a:r>
                      <a:endParaRPr sz="800">
                        <a:latin typeface="Figtree"/>
                        <a:ea typeface="Figtree"/>
                        <a:cs typeface="Figtree"/>
                        <a:sym typeface="Figtree"/>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CA" sz="800">
                          <a:latin typeface="Figtree"/>
                          <a:ea typeface="Figtree"/>
                          <a:cs typeface="Figtree"/>
                          <a:sym typeface="Figtree"/>
                        </a:rPr>
                        <a:t>Functional Requirements</a:t>
                      </a:r>
                      <a:endParaRPr b="1" sz="800">
                        <a:latin typeface="Figtree"/>
                        <a:ea typeface="Figtree"/>
                        <a:cs typeface="Figtree"/>
                        <a:sym typeface="Figtree"/>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r>
              <a:tr h="340950">
                <a:tc>
                  <a:txBody>
                    <a:bodyPr/>
                    <a:lstStyle/>
                    <a:p>
                      <a:pPr indent="0" lvl="0" marL="0" rtl="0" algn="ctr">
                        <a:lnSpc>
                          <a:spcPct val="115000"/>
                        </a:lnSpc>
                        <a:spcBef>
                          <a:spcPts val="0"/>
                        </a:spcBef>
                        <a:spcAft>
                          <a:spcPts val="0"/>
                        </a:spcAft>
                        <a:buNone/>
                      </a:pPr>
                      <a:r>
                        <a:rPr b="1" lang="en-CA" sz="800">
                          <a:latin typeface="Figtree"/>
                          <a:ea typeface="Figtree"/>
                          <a:cs typeface="Figtree"/>
                          <a:sym typeface="Figtree"/>
                        </a:rPr>
                        <a:t>1</a:t>
                      </a:r>
                      <a:endParaRPr b="1" sz="800">
                        <a:latin typeface="Figtree"/>
                        <a:ea typeface="Figtree"/>
                        <a:cs typeface="Figtree"/>
                        <a:sym typeface="Figtree"/>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CA" sz="800">
                          <a:latin typeface="Figtree"/>
                          <a:ea typeface="Figtree"/>
                          <a:cs typeface="Figtree"/>
                          <a:sym typeface="Figtree"/>
                        </a:rPr>
                        <a:t>Collect a metal sample from tube wall</a:t>
                      </a:r>
                      <a:endParaRPr sz="800">
                        <a:latin typeface="Figtree"/>
                        <a:ea typeface="Figtree"/>
                        <a:cs typeface="Figtree"/>
                        <a:sym typeface="Figtree"/>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30-80</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mg</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Test</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r>
              <a:tr h="264450">
                <a:tc>
                  <a:txBody>
                    <a:bodyPr/>
                    <a:lstStyle/>
                    <a:p>
                      <a:pPr indent="0" lvl="0" marL="0" rtl="0" algn="ctr">
                        <a:lnSpc>
                          <a:spcPct val="115000"/>
                        </a:lnSpc>
                        <a:spcBef>
                          <a:spcPts val="0"/>
                        </a:spcBef>
                        <a:spcAft>
                          <a:spcPts val="0"/>
                        </a:spcAft>
                        <a:buNone/>
                      </a:pPr>
                      <a:r>
                        <a:rPr b="1" lang="en-CA" sz="800">
                          <a:latin typeface="Figtree"/>
                          <a:ea typeface="Figtree"/>
                          <a:cs typeface="Figtree"/>
                          <a:sym typeface="Figtree"/>
                        </a:rPr>
                        <a:t>2</a:t>
                      </a:r>
                      <a:endParaRPr b="1" sz="800">
                        <a:latin typeface="Figtree"/>
                        <a:ea typeface="Figtree"/>
                        <a:cs typeface="Figtree"/>
                        <a:sym typeface="Figtree"/>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lang="en-CA" sz="800">
                          <a:latin typeface="Figtree"/>
                          <a:ea typeface="Figtree"/>
                          <a:cs typeface="Figtree"/>
                          <a:sym typeface="Figtree"/>
                        </a:rPr>
                        <a:t>Completely Removable</a:t>
                      </a:r>
                      <a:endParaRPr sz="800">
                        <a:latin typeface="Figtree"/>
                        <a:ea typeface="Figtree"/>
                        <a:cs typeface="Figtree"/>
                        <a:sym typeface="Figtree"/>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Yes</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N/A</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Test</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r>
              <a:tr h="264450">
                <a:tc>
                  <a:txBody>
                    <a:bodyPr/>
                    <a:lstStyle/>
                    <a:p>
                      <a:pPr indent="0" lvl="0" marL="0" rtl="0" algn="ctr">
                        <a:lnSpc>
                          <a:spcPct val="115000"/>
                        </a:lnSpc>
                        <a:spcBef>
                          <a:spcPts val="0"/>
                        </a:spcBef>
                        <a:spcAft>
                          <a:spcPts val="0"/>
                        </a:spcAft>
                        <a:buNone/>
                      </a:pPr>
                      <a:r>
                        <a:rPr b="1" lang="en-CA" sz="800">
                          <a:latin typeface="Figtree"/>
                          <a:ea typeface="Figtree"/>
                          <a:cs typeface="Figtree"/>
                          <a:sym typeface="Figtree"/>
                        </a:rPr>
                        <a:t>3</a:t>
                      </a:r>
                      <a:endParaRPr b="1" sz="800">
                        <a:latin typeface="Figtree"/>
                        <a:ea typeface="Figtree"/>
                        <a:cs typeface="Figtree"/>
                        <a:sym typeface="Figtree"/>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CA" sz="800">
                          <a:latin typeface="Figtree"/>
                          <a:ea typeface="Figtree"/>
                          <a:cs typeface="Figtree"/>
                          <a:sym typeface="Figtree"/>
                        </a:rPr>
                        <a:t>Enclosed Sample</a:t>
                      </a:r>
                      <a:endParaRPr sz="800">
                        <a:latin typeface="Figtree"/>
                        <a:ea typeface="Figtree"/>
                        <a:cs typeface="Figtree"/>
                        <a:sym typeface="Figtree"/>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Yes</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N/A</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Test</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r>
              <a:tr h="264450">
                <a:tc>
                  <a:txBody>
                    <a:bodyPr/>
                    <a:lstStyle/>
                    <a:p>
                      <a:pPr indent="0" lvl="0" marL="0" rtl="0" algn="ctr">
                        <a:lnSpc>
                          <a:spcPct val="115000"/>
                        </a:lnSpc>
                        <a:spcBef>
                          <a:spcPts val="0"/>
                        </a:spcBef>
                        <a:spcAft>
                          <a:spcPts val="0"/>
                        </a:spcAft>
                        <a:buNone/>
                      </a:pPr>
                      <a:r>
                        <a:rPr b="1" lang="en-CA" sz="800">
                          <a:latin typeface="Figtree"/>
                          <a:ea typeface="Figtree"/>
                          <a:cs typeface="Figtree"/>
                          <a:sym typeface="Figtree"/>
                        </a:rPr>
                        <a:t>4</a:t>
                      </a:r>
                      <a:endParaRPr b="1" sz="800">
                        <a:latin typeface="Figtree"/>
                        <a:ea typeface="Figtree"/>
                        <a:cs typeface="Figtree"/>
                        <a:sym typeface="Figtree"/>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lang="en-CA" sz="800">
                          <a:latin typeface="Figtree"/>
                          <a:ea typeface="Figtree"/>
                          <a:cs typeface="Figtree"/>
                          <a:sym typeface="Figtree"/>
                        </a:rPr>
                        <a:t>Stage Reporting</a:t>
                      </a:r>
                      <a:endParaRPr sz="800">
                        <a:latin typeface="Figtree"/>
                        <a:ea typeface="Figtree"/>
                        <a:cs typeface="Figtree"/>
                        <a:sym typeface="Figtree"/>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Yes</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N/A</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Test</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r>
              <a:tr h="340950">
                <a:tc>
                  <a:txBody>
                    <a:bodyPr/>
                    <a:lstStyle/>
                    <a:p>
                      <a:pPr indent="0" lvl="0" marL="0" rtl="0" algn="ctr">
                        <a:lnSpc>
                          <a:spcPct val="115000"/>
                        </a:lnSpc>
                        <a:spcBef>
                          <a:spcPts val="0"/>
                        </a:spcBef>
                        <a:spcAft>
                          <a:spcPts val="0"/>
                        </a:spcAft>
                        <a:buNone/>
                      </a:pPr>
                      <a:r>
                        <a:rPr b="1" lang="en-CA" sz="800">
                          <a:latin typeface="Figtree"/>
                          <a:ea typeface="Figtree"/>
                          <a:cs typeface="Figtree"/>
                          <a:sym typeface="Figtree"/>
                        </a:rPr>
                        <a:t>5</a:t>
                      </a:r>
                      <a:endParaRPr b="1" sz="800">
                        <a:latin typeface="Figtree"/>
                        <a:ea typeface="Figtree"/>
                        <a:cs typeface="Figtree"/>
                        <a:sym typeface="Figtree"/>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CA" sz="800">
                          <a:latin typeface="Figtree"/>
                          <a:ea typeface="Figtree"/>
                          <a:cs typeface="Figtree"/>
                          <a:sym typeface="Figtree"/>
                        </a:rPr>
                        <a:t>Visual for process</a:t>
                      </a:r>
                      <a:endParaRPr sz="800">
                        <a:latin typeface="Figtree"/>
                        <a:ea typeface="Figtree"/>
                        <a:cs typeface="Figtree"/>
                        <a:sym typeface="Figtree"/>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Yes</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in, dpi</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Test</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r>
              <a:tr h="264450">
                <a:tc>
                  <a:txBody>
                    <a:bodyPr/>
                    <a:lstStyle/>
                    <a:p>
                      <a:pPr indent="0" lvl="0" marL="0" rtl="0" algn="ctr">
                        <a:lnSpc>
                          <a:spcPct val="115000"/>
                        </a:lnSpc>
                        <a:spcBef>
                          <a:spcPts val="0"/>
                        </a:spcBef>
                        <a:spcAft>
                          <a:spcPts val="0"/>
                        </a:spcAft>
                        <a:buNone/>
                      </a:pPr>
                      <a:r>
                        <a:rPr b="1" lang="en-CA" sz="800">
                          <a:latin typeface="Figtree"/>
                          <a:ea typeface="Figtree"/>
                          <a:cs typeface="Figtree"/>
                          <a:sym typeface="Figtree"/>
                        </a:rPr>
                        <a:t>6</a:t>
                      </a:r>
                      <a:endParaRPr b="1" sz="800">
                        <a:latin typeface="Figtree"/>
                        <a:ea typeface="Figtree"/>
                        <a:cs typeface="Figtree"/>
                        <a:sym typeface="Figtree"/>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lang="en-CA" sz="800">
                          <a:latin typeface="Figtree"/>
                          <a:ea typeface="Figtree"/>
                          <a:cs typeface="Figtree"/>
                          <a:sym typeface="Figtree"/>
                        </a:rPr>
                        <a:t>Device speed</a:t>
                      </a:r>
                      <a:endParaRPr sz="800">
                        <a:latin typeface="Figtree"/>
                        <a:ea typeface="Figtree"/>
                        <a:cs typeface="Figtree"/>
                        <a:sym typeface="Figtree"/>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&lt;</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7</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min</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Test</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r>
              <a:tr h="264450">
                <a:tc>
                  <a:txBody>
                    <a:bodyPr/>
                    <a:lstStyle/>
                    <a:p>
                      <a:pPr indent="0" lvl="0" marL="0" rtl="0" algn="ctr">
                        <a:lnSpc>
                          <a:spcPct val="115000"/>
                        </a:lnSpc>
                        <a:spcBef>
                          <a:spcPts val="0"/>
                        </a:spcBef>
                        <a:spcAft>
                          <a:spcPts val="0"/>
                        </a:spcAft>
                        <a:buNone/>
                      </a:pPr>
                      <a:r>
                        <a:rPr b="1" lang="en-CA" sz="800">
                          <a:latin typeface="Figtree"/>
                          <a:ea typeface="Figtree"/>
                          <a:cs typeface="Figtree"/>
                          <a:sym typeface="Figtree"/>
                        </a:rPr>
                        <a:t>7</a:t>
                      </a:r>
                      <a:endParaRPr b="1" sz="800">
                        <a:latin typeface="Figtree"/>
                        <a:ea typeface="Figtree"/>
                        <a:cs typeface="Figtree"/>
                        <a:sym typeface="Figtree"/>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CA" sz="800">
                          <a:latin typeface="Figtree"/>
                          <a:ea typeface="Figtree"/>
                          <a:cs typeface="Figtree"/>
                          <a:sym typeface="Figtree"/>
                        </a:rPr>
                        <a:t>Power source included</a:t>
                      </a:r>
                      <a:endParaRPr sz="800">
                        <a:latin typeface="Figtree"/>
                        <a:ea typeface="Figtree"/>
                        <a:cs typeface="Figtree"/>
                        <a:sym typeface="Figtree"/>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Yes</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N/A</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Analysis</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r>
              <a:tr h="264450">
                <a:tc>
                  <a:txBody>
                    <a:bodyPr/>
                    <a:lstStyle/>
                    <a:p>
                      <a:pPr indent="0" lvl="0" marL="0" rtl="0" algn="ctr">
                        <a:lnSpc>
                          <a:spcPct val="115000"/>
                        </a:lnSpc>
                        <a:spcBef>
                          <a:spcPts val="0"/>
                        </a:spcBef>
                        <a:spcAft>
                          <a:spcPts val="0"/>
                        </a:spcAft>
                        <a:buNone/>
                      </a:pPr>
                      <a:r>
                        <a:rPr b="1" lang="en-CA" sz="800">
                          <a:latin typeface="Figtree"/>
                          <a:ea typeface="Figtree"/>
                          <a:cs typeface="Figtree"/>
                          <a:sym typeface="Figtree"/>
                        </a:rPr>
                        <a:t>8</a:t>
                      </a:r>
                      <a:endParaRPr b="1" sz="800">
                        <a:latin typeface="Figtree"/>
                        <a:ea typeface="Figtree"/>
                        <a:cs typeface="Figtree"/>
                        <a:sym typeface="Figtree"/>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Distance Traveled</a:t>
                      </a:r>
                      <a:endParaRPr sz="800">
                        <a:latin typeface="Figtree"/>
                        <a:ea typeface="Figtree"/>
                        <a:cs typeface="Figtree"/>
                        <a:sym typeface="Figtree"/>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15</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ft</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CA" sz="800">
                          <a:latin typeface="Figtree"/>
                          <a:ea typeface="Figtree"/>
                          <a:cs typeface="Figtree"/>
                          <a:sym typeface="Figtree"/>
                        </a:rPr>
                        <a:t>Test</a:t>
                      </a:r>
                      <a:endParaRPr sz="800">
                        <a:latin typeface="Figtree"/>
                        <a:ea typeface="Figtree"/>
                        <a:cs typeface="Figtree"/>
                        <a:sym typeface="Figtree"/>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r>
            </a:tbl>
          </a:graphicData>
        </a:graphic>
      </p:graphicFrame>
    </p:spTree>
  </p:cSld>
  <p:clrMapOvr>
    <a:masterClrMapping/>
  </p:clrMapOvr>
  <mc:AlternateContent>
    <mc:Choice Requires="p14">
      <p:transition p14:dur="200">
        <p:fade/>
      </p:transition>
    </mc:Choice>
    <mc:Fallback>
      <p:transition>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